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9" r:id="rId2"/>
    <p:sldId id="374" r:id="rId3"/>
    <p:sldId id="343" r:id="rId4"/>
    <p:sldId id="354" r:id="rId5"/>
    <p:sldId id="356" r:id="rId6"/>
    <p:sldId id="355" r:id="rId7"/>
    <p:sldId id="372" r:id="rId8"/>
    <p:sldId id="289" r:id="rId9"/>
    <p:sldId id="300" r:id="rId10"/>
    <p:sldId id="303" r:id="rId11"/>
    <p:sldId id="320" r:id="rId12"/>
    <p:sldId id="373" r:id="rId13"/>
    <p:sldId id="278" r:id="rId14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B83F"/>
    <a:srgbClr val="EF8F1B"/>
    <a:srgbClr val="D15FAE"/>
    <a:srgbClr val="83B72F"/>
    <a:srgbClr val="AA5AD6"/>
    <a:srgbClr val="65B1E3"/>
    <a:srgbClr val="DB2739"/>
    <a:srgbClr val="26ABDC"/>
    <a:srgbClr val="F7E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5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CD1C7-CA9D-4550-A288-719592C46825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55B63-5F07-47B1-AED2-717B1AA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952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64B46-FE87-4326-868F-99E8DFE74599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76567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64B46-FE87-4326-868F-99E8DFE74599}" type="slidenum">
              <a:rPr lang="fr-CH" smtClean="0"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99027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64B46-FE87-4326-868F-99E8DFE74599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6071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A473-C442-4058-8CC6-5B4F25B779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7CD4-87D6-429E-B340-159474FA970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01488" y="1911536"/>
            <a:ext cx="10789024" cy="1315757"/>
          </a:xfrm>
          <a:prstGeom prst="rect">
            <a:avLst/>
          </a:prstGeom>
        </p:spPr>
        <p:txBody>
          <a:bodyPr anchor="t" anchorCtr="0"/>
          <a:lstStyle>
            <a:lvl1pPr algn="ctr">
              <a:defRPr sz="10000">
                <a:solidFill>
                  <a:srgbClr val="F6A02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701488" y="3955489"/>
            <a:ext cx="10789024" cy="132556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F6A02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rgbClr val="7196CE"/>
                </a:solidFill>
              </a:rPr>
              <a:t>Образец</a:t>
            </a:r>
            <a:r>
              <a:rPr lang="ru-RU" dirty="0">
                <a:solidFill>
                  <a:srgbClr val="7196CE"/>
                </a:solidFill>
              </a:rPr>
              <a:t> </a:t>
            </a:r>
            <a:r>
              <a:rPr lang="ru-RU" sz="2400" dirty="0">
                <a:solidFill>
                  <a:srgbClr val="7196CE"/>
                </a:solidFill>
              </a:rPr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23043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776" y="242047"/>
            <a:ext cx="11040036" cy="1448642"/>
          </a:xfrm>
          <a:prstGeom prst="rect">
            <a:avLst/>
          </a:prstGeom>
        </p:spPr>
        <p:txBody>
          <a:bodyPr anchor="t" anchorCtr="0"/>
          <a:lstStyle>
            <a:lvl1pPr>
              <a:defRPr sz="2000">
                <a:solidFill>
                  <a:srgbClr val="F6A02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A473-C442-4058-8CC6-5B4F25B779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7CD4-87D6-429E-B340-159474FA970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564776" y="1690689"/>
            <a:ext cx="11040036" cy="37419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7196C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86452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088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02" y="384002"/>
            <a:ext cx="11281833" cy="9366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02" y="1440001"/>
            <a:ext cx="11104033" cy="453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16000" y="6552002"/>
            <a:ext cx="1440000" cy="333375"/>
          </a:xfrm>
          <a:prstGeom prst="rect">
            <a:avLst/>
          </a:prstGeom>
        </p:spPr>
        <p:txBody>
          <a:bodyPr lIns="0" tIns="0" rIns="0" bIns="0"/>
          <a:lstStyle>
            <a:lvl1pPr>
              <a:defRPr sz="10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96261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6001" y="6552002"/>
            <a:ext cx="5291667" cy="333375"/>
          </a:xfrm>
          <a:prstGeom prst="rect">
            <a:avLst/>
          </a:prstGeom>
        </p:spPr>
        <p:txBody>
          <a:bodyPr lIns="0" tIns="0" rIns="0" bIns="0"/>
          <a:lstStyle>
            <a:lvl1pPr>
              <a:defRPr sz="10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96261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2001"/>
            <a:ext cx="336000" cy="19685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7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F28F56-7774-41DD-A448-5576A3503CBC}" type="slidenum">
              <a:rPr lang="en-US" smtClean="0">
                <a:solidFill>
                  <a:srgbClr val="69626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6962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889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3A473-C442-4058-8CC6-5B4F25B779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87CD4-87D6-429E-B340-159474FA970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87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prav-pit.ru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prav-pit.ru/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30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10" Type="http://schemas.openxmlformats.org/officeDocument/2006/relationships/image" Target="../media/image4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3956" y="2329734"/>
            <a:ext cx="7974227" cy="1650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rgbClr val="8AC243"/>
              </a:solidFill>
              <a:latin typeface="LunchBox Light" charset="0"/>
              <a:ea typeface="LunchBox Light" charset="0"/>
              <a:cs typeface="LunchBox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316" y="2193026"/>
            <a:ext cx="8486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D15FAE"/>
                </a:solidFill>
              </a:rPr>
              <a:t>Программа </a:t>
            </a:r>
            <a:r>
              <a:rPr lang="ru-RU" sz="2800" b="1" dirty="0" smtClean="0">
                <a:solidFill>
                  <a:srgbClr val="D15FAE"/>
                </a:solidFill>
              </a:rPr>
              <a:t>внеурочной </a:t>
            </a:r>
            <a:r>
              <a:rPr lang="ru-RU" sz="2800" b="1" dirty="0">
                <a:solidFill>
                  <a:srgbClr val="D15FAE"/>
                </a:solidFill>
              </a:rPr>
              <a:t>деятельности  </a:t>
            </a: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D15FAE"/>
                </a:solidFill>
              </a:rPr>
              <a:t>«Разговор о правильном питании»</a:t>
            </a:r>
            <a:endParaRPr lang="en-US" sz="2800" dirty="0">
              <a:solidFill>
                <a:srgbClr val="D15FAE"/>
              </a:solidFill>
            </a:endParaRPr>
          </a:p>
        </p:txBody>
      </p:sp>
      <p:pic>
        <p:nvPicPr>
          <p:cNvPr id="6" name="Изображение 19" descr="56t3@2x-8.png">
            <a:extLst>
              <a:ext uri="{FF2B5EF4-FFF2-40B4-BE49-F238E27FC236}">
                <a16:creationId xmlns:a16="http://schemas.microsoft.com/office/drawing/2014/main" id="{A21A85BB-9AF4-3C4A-AA3D-23D3DB2278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17929"/>
          <a:stretch/>
        </p:blipFill>
        <p:spPr>
          <a:xfrm>
            <a:off x="-11206" y="5570376"/>
            <a:ext cx="12191999" cy="1287624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651C0FE-A45B-EE43-9909-0F3884D82733}"/>
              </a:ext>
            </a:extLst>
          </p:cNvPr>
          <p:cNvGrpSpPr/>
          <p:nvPr/>
        </p:nvGrpSpPr>
        <p:grpSpPr>
          <a:xfrm>
            <a:off x="10858707" y="5482500"/>
            <a:ext cx="961696" cy="954107"/>
            <a:chOff x="10906005" y="5805703"/>
            <a:chExt cx="961696" cy="954107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7A4E5C37-C62A-844B-B295-ADC0385CF966}"/>
                </a:ext>
              </a:extLst>
            </p:cNvPr>
            <p:cNvSpPr/>
            <p:nvPr/>
          </p:nvSpPr>
          <p:spPr>
            <a:xfrm>
              <a:off x="10906005" y="5805703"/>
              <a:ext cx="961696" cy="9541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E480176-DEB5-6044-8F30-261366455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580" y="5874322"/>
              <a:ext cx="738078" cy="779083"/>
            </a:xfrm>
            <a:prstGeom prst="rect">
              <a:avLst/>
            </a:prstGeom>
          </p:spPr>
        </p:pic>
      </p:grpSp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3C74DAA9-DC53-864F-A537-9720A7C9CA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6" y="2456827"/>
            <a:ext cx="490510" cy="2579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87" y="174324"/>
            <a:ext cx="3154256" cy="7885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t="8536" r="20495"/>
          <a:stretch/>
        </p:blipFill>
        <p:spPr>
          <a:xfrm>
            <a:off x="8062914" y="1441412"/>
            <a:ext cx="3292407" cy="3292407"/>
          </a:xfrm>
          <a:prstGeom prst="ellipse">
            <a:avLst/>
          </a:prstGeom>
          <a:ln w="57150">
            <a:solidFill>
              <a:srgbClr val="7CB83F"/>
            </a:solidFill>
          </a:ln>
        </p:spPr>
      </p:pic>
    </p:spTree>
    <p:extLst>
      <p:ext uri="{BB962C8B-B14F-4D97-AF65-F5344CB8AC3E}">
        <p14:creationId xmlns:p14="http://schemas.microsoft.com/office/powerpoint/2010/main" val="377248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19" descr="56t3@2x-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17929"/>
          <a:stretch/>
        </p:blipFill>
        <p:spPr>
          <a:xfrm>
            <a:off x="0" y="5561735"/>
            <a:ext cx="12191999" cy="1287624"/>
          </a:xfrm>
          <a:prstGeom prst="rect">
            <a:avLst/>
          </a:prstGeom>
        </p:spPr>
      </p:pic>
      <p:sp>
        <p:nvSpPr>
          <p:cNvPr id="10" name="Прямоугольник 2"/>
          <p:cNvSpPr/>
          <p:nvPr/>
        </p:nvSpPr>
        <p:spPr>
          <a:xfrm>
            <a:off x="59139" y="95501"/>
            <a:ext cx="12121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B64A8A"/>
                </a:solidFill>
                <a:ea typeface="+mj-ea"/>
                <a:cs typeface="+mj-cs"/>
              </a:rPr>
              <a:t>Цифровая платформа</a:t>
            </a:r>
            <a:r>
              <a:rPr lang="en-US" sz="2400" b="1" dirty="0">
                <a:solidFill>
                  <a:srgbClr val="B64A8A"/>
                </a:solidFill>
                <a:ea typeface="+mj-ea"/>
                <a:cs typeface="+mj-cs"/>
              </a:rPr>
              <a:t>: </a:t>
            </a:r>
            <a:r>
              <a:rPr lang="ru-RU" sz="2400" b="1" dirty="0">
                <a:solidFill>
                  <a:srgbClr val="B64A8A"/>
                </a:solidFill>
                <a:ea typeface="+mj-ea"/>
                <a:cs typeface="+mj-cs"/>
              </a:rPr>
              <a:t> конспекты и презентации к каждому занятию</a:t>
            </a:r>
            <a:endParaRPr lang="ru-RU" sz="2400" b="1" dirty="0">
              <a:solidFill>
                <a:srgbClr val="B64A8A"/>
              </a:solidFill>
            </a:endParaRP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305" y="1122676"/>
            <a:ext cx="3855740" cy="2168854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7557" y="2095591"/>
            <a:ext cx="3855740" cy="216885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1720" y="3093807"/>
            <a:ext cx="3855740" cy="2168854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95E87E2-EB5A-4544-9E46-F191BA33D12B}"/>
              </a:ext>
            </a:extLst>
          </p:cNvPr>
          <p:cNvGrpSpPr/>
          <p:nvPr/>
        </p:nvGrpSpPr>
        <p:grpSpPr>
          <a:xfrm>
            <a:off x="10858707" y="5482500"/>
            <a:ext cx="961696" cy="954107"/>
            <a:chOff x="10906005" y="5805703"/>
            <a:chExt cx="961696" cy="954107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99C9BFF4-9165-EA41-9C20-1A169327E20F}"/>
                </a:ext>
              </a:extLst>
            </p:cNvPr>
            <p:cNvSpPr/>
            <p:nvPr/>
          </p:nvSpPr>
          <p:spPr>
            <a:xfrm>
              <a:off x="10906005" y="5805703"/>
              <a:ext cx="961696" cy="9541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4D2743F-A6AD-0740-BD90-B17DB688D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580" y="5874322"/>
              <a:ext cx="738078" cy="779083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1F8AD0-3711-7745-90C5-7411CB2C10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9" y="542687"/>
            <a:ext cx="7821576" cy="52746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540" y="1182259"/>
            <a:ext cx="6161240" cy="3932321"/>
          </a:xfrm>
          <a:prstGeom prst="rect">
            <a:avLst/>
          </a:prstGeom>
        </p:spPr>
      </p:pic>
      <p:pic>
        <p:nvPicPr>
          <p:cNvPr id="18" name="Рисунок 12">
            <a:extLst>
              <a:ext uri="{FF2B5EF4-FFF2-40B4-BE49-F238E27FC236}">
                <a16:creationId xmlns:a16="http://schemas.microsoft.com/office/drawing/2014/main" id="{D6701A11-8963-D646-89C2-1DB3477682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30" y="201018"/>
            <a:ext cx="490510" cy="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7564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9" descr="56t3@2x-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17929"/>
          <a:stretch/>
        </p:blipFill>
        <p:spPr>
          <a:xfrm>
            <a:off x="-11206" y="5570376"/>
            <a:ext cx="12191999" cy="1287624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1DEB71D-4FCD-7242-A2A6-D36319EF2F22}"/>
              </a:ext>
            </a:extLst>
          </p:cNvPr>
          <p:cNvSpPr/>
          <p:nvPr/>
        </p:nvSpPr>
        <p:spPr>
          <a:xfrm>
            <a:off x="59139" y="278247"/>
            <a:ext cx="12121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B64A8A"/>
                </a:solidFill>
                <a:ea typeface="+mj-ea"/>
                <a:cs typeface="+mj-cs"/>
              </a:rPr>
              <a:t>Цифровая платформа</a:t>
            </a:r>
            <a:r>
              <a:rPr lang="en-US" sz="2400" b="1" dirty="0">
                <a:solidFill>
                  <a:srgbClr val="B64A8A"/>
                </a:solidFill>
                <a:ea typeface="+mj-ea"/>
                <a:cs typeface="+mj-cs"/>
              </a:rPr>
              <a:t>: </a:t>
            </a:r>
            <a:r>
              <a:rPr lang="ru-RU" sz="2400" b="1" dirty="0">
                <a:solidFill>
                  <a:srgbClr val="B64A8A"/>
                </a:solidFill>
                <a:ea typeface="+mj-ea"/>
                <a:cs typeface="+mj-cs"/>
              </a:rPr>
              <a:t> тесты для самостоятельной работы учащихся </a:t>
            </a:r>
            <a:endParaRPr lang="ru-RU" sz="2400" b="1" dirty="0">
              <a:solidFill>
                <a:srgbClr val="B64A8A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87DD09B-23FA-7D40-A09A-3A7D473FC4CE}"/>
              </a:ext>
            </a:extLst>
          </p:cNvPr>
          <p:cNvGrpSpPr/>
          <p:nvPr/>
        </p:nvGrpSpPr>
        <p:grpSpPr>
          <a:xfrm>
            <a:off x="10858707" y="5482500"/>
            <a:ext cx="961696" cy="954107"/>
            <a:chOff x="10906005" y="5805703"/>
            <a:chExt cx="961696" cy="954107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935BB94D-13A2-1146-A1CB-9F119F377154}"/>
                </a:ext>
              </a:extLst>
            </p:cNvPr>
            <p:cNvSpPr/>
            <p:nvPr/>
          </p:nvSpPr>
          <p:spPr>
            <a:xfrm>
              <a:off x="10906005" y="5805703"/>
              <a:ext cx="961696" cy="9541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6D08537-D485-164A-BD08-286715897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580" y="5874322"/>
              <a:ext cx="738078" cy="779083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46FF89-ACA6-AD4E-A62F-A2353AF03A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7" y="672082"/>
            <a:ext cx="8120742" cy="5021147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E6B74FB9-9536-A14A-8362-B13BBCDC2D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2" y="380116"/>
            <a:ext cx="490510" cy="2579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7069" y="1358285"/>
            <a:ext cx="6802874" cy="37580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77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9105420" y="3713356"/>
            <a:ext cx="1265214" cy="422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Изображение 19" descr="56t3@2x-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17929"/>
          <a:stretch/>
        </p:blipFill>
        <p:spPr>
          <a:xfrm>
            <a:off x="-11206" y="5570376"/>
            <a:ext cx="12191999" cy="1287624"/>
          </a:xfrm>
          <a:prstGeom prst="rect">
            <a:avLst/>
          </a:prstGeom>
        </p:spPr>
      </p:pic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1D554536-046A-644E-84CF-9C8D8FEEBD4D}"/>
              </a:ext>
            </a:extLst>
          </p:cNvPr>
          <p:cNvSpPr/>
          <p:nvPr/>
        </p:nvSpPr>
        <p:spPr>
          <a:xfrm>
            <a:off x="59139" y="114957"/>
            <a:ext cx="12121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B64A8A"/>
                </a:solidFill>
                <a:ea typeface="+mj-ea"/>
                <a:cs typeface="+mj-cs"/>
              </a:rPr>
              <a:t>Цифровая платформа</a:t>
            </a:r>
            <a:r>
              <a:rPr lang="en-US" sz="2400" b="1" dirty="0">
                <a:solidFill>
                  <a:srgbClr val="B64A8A"/>
                </a:solidFill>
                <a:ea typeface="+mj-ea"/>
                <a:cs typeface="+mj-cs"/>
              </a:rPr>
              <a:t>: </a:t>
            </a:r>
            <a:r>
              <a:rPr lang="ru-RU" sz="2400" b="1" dirty="0">
                <a:solidFill>
                  <a:srgbClr val="B64A8A"/>
                </a:solidFill>
                <a:ea typeface="+mj-ea"/>
                <a:cs typeface="+mj-cs"/>
              </a:rPr>
              <a:t> видео и обучающие игры</a:t>
            </a:r>
            <a:endParaRPr lang="ru-RU" sz="2400" b="1" dirty="0">
              <a:solidFill>
                <a:srgbClr val="B64A8A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0DF969-7396-8449-8F2B-A6B05E99A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2" y="680937"/>
            <a:ext cx="5116749" cy="47568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507" t="1460"/>
          <a:stretch/>
        </p:blipFill>
        <p:spPr>
          <a:xfrm>
            <a:off x="731051" y="1203189"/>
            <a:ext cx="4213323" cy="3691980"/>
          </a:xfrm>
          <a:prstGeom prst="round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4CE3E7F-2473-3A48-9F2B-94640445DB55}"/>
              </a:ext>
            </a:extLst>
          </p:cNvPr>
          <p:cNvGrpSpPr/>
          <p:nvPr/>
        </p:nvGrpSpPr>
        <p:grpSpPr>
          <a:xfrm>
            <a:off x="10858707" y="5482500"/>
            <a:ext cx="961696" cy="954107"/>
            <a:chOff x="10906005" y="5805703"/>
            <a:chExt cx="961696" cy="954107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D4F49B11-A6C2-BC42-A760-5EF6EF7D6D04}"/>
                </a:ext>
              </a:extLst>
            </p:cNvPr>
            <p:cNvSpPr/>
            <p:nvPr/>
          </p:nvSpPr>
          <p:spPr>
            <a:xfrm>
              <a:off x="10906005" y="5805703"/>
              <a:ext cx="961696" cy="9541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D599897-57FE-534D-83E9-2E6619512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580" y="5874322"/>
              <a:ext cx="738078" cy="779083"/>
            </a:xfrm>
            <a:prstGeom prst="rect">
              <a:avLst/>
            </a:prstGeom>
          </p:spPr>
        </p:pic>
      </p:grpSp>
      <p:pic>
        <p:nvPicPr>
          <p:cNvPr id="15" name="Рисунок 12">
            <a:extLst>
              <a:ext uri="{FF2B5EF4-FFF2-40B4-BE49-F238E27FC236}">
                <a16:creationId xmlns:a16="http://schemas.microsoft.com/office/drawing/2014/main" id="{D2AD8BB1-27C3-5849-8C40-24D787C0DB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82" y="227904"/>
            <a:ext cx="490510" cy="2579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0DF969-7396-8449-8F2B-A6B05E99A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276" y="881359"/>
            <a:ext cx="3240158" cy="22940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6915" y="1195867"/>
            <a:ext cx="2660880" cy="1730484"/>
          </a:xfrm>
          <a:prstGeom prst="round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C0DF969-7396-8449-8F2B-A6B05E99A7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082067"/>
            <a:ext cx="4017653" cy="24106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/>
          <a:srcRect l="6384" r="11183"/>
          <a:stretch/>
        </p:blipFill>
        <p:spPr>
          <a:xfrm>
            <a:off x="7816766" y="3418897"/>
            <a:ext cx="3331029" cy="1769144"/>
          </a:xfrm>
          <a:prstGeom prst="round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41E57E6-DF76-8E48-A0B0-179184EFFC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807" y="1606135"/>
            <a:ext cx="381990" cy="2186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47800" y="1501646"/>
            <a:ext cx="259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Игра «Формула 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правильного питания»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41E57E6-DF76-8E48-A0B0-179184EFFC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318" y="4348685"/>
            <a:ext cx="381990" cy="2186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21438" y="4229649"/>
            <a:ext cx="2156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Игра 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«Город Здоровья»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42975" y="5181787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Видео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41E57E6-DF76-8E48-A0B0-179184EFFC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0507" y="5242755"/>
            <a:ext cx="330364" cy="18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36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3956" y="2329734"/>
            <a:ext cx="7974227" cy="1650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rgbClr val="8AC243"/>
              </a:solidFill>
              <a:latin typeface="LunchBox Light" charset="0"/>
              <a:ea typeface="LunchBox Light" charset="0"/>
              <a:cs typeface="LunchBox Light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68997" y="4741608"/>
            <a:ext cx="2710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83B72F"/>
                </a:solidFill>
                <a:hlinkClick r:id="rId3"/>
              </a:rPr>
              <a:t>www.prav-pit.ru</a:t>
            </a:r>
            <a:endParaRPr lang="ru-RU" sz="2800" dirty="0">
              <a:solidFill>
                <a:srgbClr val="83B72F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B1C852F-BF54-5845-BD3A-43FC6CF00B3D}"/>
              </a:ext>
            </a:extLst>
          </p:cNvPr>
          <p:cNvGrpSpPr/>
          <p:nvPr/>
        </p:nvGrpSpPr>
        <p:grpSpPr>
          <a:xfrm>
            <a:off x="343765" y="4272898"/>
            <a:ext cx="3245655" cy="1004711"/>
            <a:chOff x="389691" y="237179"/>
            <a:chExt cx="3245655" cy="100471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91" y="237179"/>
              <a:ext cx="3245655" cy="1004711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709035" y="508703"/>
              <a:ext cx="27740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8DC044"/>
                  </a:solidFill>
                  <a:latin typeface="Roboto" pitchFamily="2" charset="0"/>
                  <a:ea typeface="Roboto" pitchFamily="2" charset="0"/>
                </a:rPr>
                <a:t>Сайт программы</a:t>
              </a:r>
              <a:endParaRPr lang="ru-RU" sz="24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8896" y="3456912"/>
            <a:ext cx="184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>
              <a:solidFill>
                <a:srgbClr val="0070C0"/>
              </a:solidFill>
            </a:endParaRPr>
          </a:p>
          <a:p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id="{DF2C11DB-F8F8-4840-9F5E-1825A8B61593}"/>
              </a:ext>
            </a:extLst>
          </p:cNvPr>
          <p:cNvSpPr/>
          <p:nvPr/>
        </p:nvSpPr>
        <p:spPr>
          <a:xfrm>
            <a:off x="1" y="2120560"/>
            <a:ext cx="12191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B64A8A"/>
                </a:solidFill>
                <a:ea typeface="+mj-ea"/>
                <a:cs typeface="+mj-cs"/>
              </a:rPr>
              <a:t>Присоединяйтесь к нашей программе!</a:t>
            </a:r>
          </a:p>
          <a:p>
            <a:pPr algn="ctr"/>
            <a:r>
              <a:rPr lang="ru-RU" sz="2800" dirty="0">
                <a:solidFill>
                  <a:srgbClr val="B64A8A"/>
                </a:solidFill>
                <a:ea typeface="+mj-ea"/>
                <a:cs typeface="+mj-cs"/>
              </a:rPr>
              <a:t>Все учебные материалы </a:t>
            </a:r>
          </a:p>
          <a:p>
            <a:pPr algn="ctr"/>
            <a:r>
              <a:rPr lang="ru-RU" sz="2800" dirty="0">
                <a:solidFill>
                  <a:srgbClr val="B64A8A"/>
                </a:solidFill>
                <a:ea typeface="+mj-ea"/>
                <a:cs typeface="+mj-cs"/>
              </a:rPr>
              <a:t>для участников бесплатны!</a:t>
            </a:r>
          </a:p>
        </p:txBody>
      </p:sp>
      <p:pic>
        <p:nvPicPr>
          <p:cNvPr id="12" name="Изображение 19" descr="56t3@2x-8.png">
            <a:extLst>
              <a:ext uri="{FF2B5EF4-FFF2-40B4-BE49-F238E27FC236}">
                <a16:creationId xmlns:a16="http://schemas.microsoft.com/office/drawing/2014/main" id="{D8F88789-E1AC-DB40-BBEF-A3DF55520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17929"/>
          <a:stretch/>
        </p:blipFill>
        <p:spPr>
          <a:xfrm>
            <a:off x="-11206" y="5570376"/>
            <a:ext cx="12191999" cy="1287624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68BB692-E6C5-A340-AFF0-27BED372132E}"/>
              </a:ext>
            </a:extLst>
          </p:cNvPr>
          <p:cNvGrpSpPr/>
          <p:nvPr/>
        </p:nvGrpSpPr>
        <p:grpSpPr>
          <a:xfrm>
            <a:off x="10858707" y="5482500"/>
            <a:ext cx="961696" cy="954107"/>
            <a:chOff x="10906005" y="5805703"/>
            <a:chExt cx="961696" cy="954107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A19E3BC1-0D8F-564A-B39F-773114B75411}"/>
                </a:ext>
              </a:extLst>
            </p:cNvPr>
            <p:cNvSpPr/>
            <p:nvPr/>
          </p:nvSpPr>
          <p:spPr>
            <a:xfrm>
              <a:off x="10906005" y="5805703"/>
              <a:ext cx="961696" cy="9541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BFBEE65-7141-6945-99D1-6AADEE89B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580" y="5874322"/>
              <a:ext cx="738078" cy="779083"/>
            </a:xfrm>
            <a:prstGeom prst="rect">
              <a:avLst/>
            </a:prstGeom>
          </p:spPr>
        </p:pic>
      </p:grpSp>
      <p:pic>
        <p:nvPicPr>
          <p:cNvPr id="16" name="Рисунок 12">
            <a:extLst>
              <a:ext uri="{FF2B5EF4-FFF2-40B4-BE49-F238E27FC236}">
                <a16:creationId xmlns:a16="http://schemas.microsoft.com/office/drawing/2014/main" id="{C38FB4AD-F519-6A4F-BF80-15F7599565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12" y="2271366"/>
            <a:ext cx="490510" cy="2579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787" y="174324"/>
            <a:ext cx="3154256" cy="78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68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79034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D15FAE"/>
                </a:solidFill>
                <a:cs typeface="Times New Roman" panose="02020603050405020304" pitchFamily="18" charset="0"/>
              </a:rPr>
              <a:t>Программа «Разговор о правильном питании» </a:t>
            </a:r>
            <a:endParaRPr lang="en-US" sz="2400" b="1" dirty="0">
              <a:solidFill>
                <a:srgbClr val="D15FAE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83B72F"/>
                </a:solidFill>
                <a:cs typeface="Times New Roman" panose="02020603050405020304" pitchFamily="18" charset="0"/>
              </a:rPr>
              <a:t>для чего и для кого?</a:t>
            </a:r>
            <a:r>
              <a:rPr lang="ru-RU" sz="2400" b="1" kern="0" dirty="0">
                <a:solidFill>
                  <a:srgbClr val="83B72F"/>
                </a:solidFill>
                <a:ea typeface="+mj-ea"/>
                <a:cs typeface="Times New Roman" panose="02020603050405020304" pitchFamily="18" charset="0"/>
              </a:rPr>
              <a:t>  </a:t>
            </a:r>
            <a:endParaRPr lang="ru-RU" sz="2400" b="1" dirty="0">
              <a:solidFill>
                <a:srgbClr val="D15FAE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Изображение 19" descr="56t3@2x-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17929"/>
          <a:stretch/>
        </p:blipFill>
        <p:spPr>
          <a:xfrm>
            <a:off x="-11206" y="5570376"/>
            <a:ext cx="12191999" cy="1287624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001485-FD40-8347-90FA-411B7DEBDD2C}"/>
              </a:ext>
            </a:extLst>
          </p:cNvPr>
          <p:cNvGrpSpPr/>
          <p:nvPr/>
        </p:nvGrpSpPr>
        <p:grpSpPr>
          <a:xfrm>
            <a:off x="10858707" y="5482500"/>
            <a:ext cx="961696" cy="954107"/>
            <a:chOff x="10906005" y="5805703"/>
            <a:chExt cx="961696" cy="954107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BE69DBEF-53F1-FA4E-BC3D-0B093C8642FB}"/>
                </a:ext>
              </a:extLst>
            </p:cNvPr>
            <p:cNvSpPr/>
            <p:nvPr/>
          </p:nvSpPr>
          <p:spPr>
            <a:xfrm>
              <a:off x="10906005" y="5805703"/>
              <a:ext cx="961696" cy="9541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A2388F6-A566-5F47-92E3-F724B475E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580" y="5874322"/>
              <a:ext cx="738078" cy="779083"/>
            </a:xfrm>
            <a:prstGeom prst="rect">
              <a:avLst/>
            </a:prstGeom>
          </p:spPr>
        </p:pic>
      </p:grpSp>
      <p:pic>
        <p:nvPicPr>
          <p:cNvPr id="23" name="Рисунок 12">
            <a:extLst>
              <a:ext uri="{FF2B5EF4-FFF2-40B4-BE49-F238E27FC236}">
                <a16:creationId xmlns:a16="http://schemas.microsoft.com/office/drawing/2014/main" id="{49DEFCE4-E492-F042-AC81-A9022E81D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244" y="301478"/>
            <a:ext cx="490510" cy="257925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-59884" y="1268398"/>
            <a:ext cx="12199265" cy="4478936"/>
            <a:chOff x="-59884" y="1268398"/>
            <a:chExt cx="12199265" cy="4478936"/>
          </a:xfrm>
        </p:grpSpPr>
        <p:pic>
          <p:nvPicPr>
            <p:cNvPr id="16" name="Рисунок 59">
              <a:extLst>
                <a:ext uri="{FF2B5EF4-FFF2-40B4-BE49-F238E27FC236}">
                  <a16:creationId xmlns:a16="http://schemas.microsoft.com/office/drawing/2014/main" id="{D959F508-95EE-7944-9D29-E6609E10E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7090" y="1284051"/>
              <a:ext cx="6412291" cy="446328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498707" y="2297255"/>
              <a:ext cx="529037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accent5">
                      <a:lumMod val="75000"/>
                    </a:schemeClr>
                  </a:solidFill>
                </a:rPr>
                <a:t>Устойчивые навыки правильного питания </a:t>
              </a:r>
            </a:p>
            <a:p>
              <a:r>
                <a:rPr lang="ru-RU" dirty="0">
                  <a:solidFill>
                    <a:schemeClr val="accent5">
                      <a:lumMod val="75000"/>
                    </a:schemeClr>
                  </a:solidFill>
                </a:rPr>
                <a:t>(соблюдение режима питания, выбор полезных </a:t>
              </a:r>
            </a:p>
            <a:p>
              <a:r>
                <a:rPr lang="ru-RU" dirty="0">
                  <a:solidFill>
                    <a:schemeClr val="accent5">
                      <a:lumMod val="75000"/>
                    </a:schemeClr>
                  </a:solidFill>
                </a:rPr>
                <a:t>продуктов, соблюдение правил гигиены и т.д.) </a:t>
              </a:r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endParaRPr lang="ru-RU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r>
                <a:rPr lang="ru-RU" dirty="0">
                  <a:solidFill>
                    <a:schemeClr val="accent5">
                      <a:lumMod val="75000"/>
                    </a:schemeClr>
                  </a:solidFill>
                </a:rPr>
                <a:t>Социально бытовые навыки, связанные </a:t>
              </a:r>
            </a:p>
            <a:p>
              <a:r>
                <a:rPr lang="ru-RU" dirty="0">
                  <a:solidFill>
                    <a:schemeClr val="accent5">
                      <a:lumMod val="75000"/>
                    </a:schemeClr>
                  </a:solidFill>
                </a:rPr>
                <a:t>с приготовлением пищи, выборе продуктов </a:t>
              </a:r>
            </a:p>
            <a:p>
              <a:r>
                <a:rPr lang="ru-RU" dirty="0">
                  <a:solidFill>
                    <a:schemeClr val="accent5">
                      <a:lumMod val="75000"/>
                    </a:schemeClr>
                  </a:solidFill>
                </a:rPr>
                <a:t>в магазине, поведением за столом</a:t>
              </a:r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ru-RU" dirty="0">
                  <a:solidFill>
                    <a:schemeClr val="accent5">
                      <a:lumMod val="75000"/>
                    </a:schemeClr>
                  </a:solidFill>
                </a:rPr>
                <a:t>и т.д. </a:t>
              </a:r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r>
                <a:rPr lang="ru-RU" dirty="0">
                  <a:solidFill>
                    <a:schemeClr val="accent5">
                      <a:lumMod val="75000"/>
                    </a:schemeClr>
                  </a:solidFill>
                </a:rPr>
                <a:t>Готовность соблюдать правила </a:t>
              </a:r>
            </a:p>
            <a:p>
              <a:r>
                <a:rPr lang="ru-RU" dirty="0">
                  <a:solidFill>
                    <a:schemeClr val="accent5">
                      <a:lumMod val="75000"/>
                    </a:schemeClr>
                  </a:solidFill>
                </a:rPr>
                <a:t>здорового образа жизни</a:t>
              </a:r>
            </a:p>
          </p:txBody>
        </p:sp>
        <p:pic>
          <p:nvPicPr>
            <p:cNvPr id="22" name="Рисунок 59">
              <a:extLst>
                <a:ext uri="{FF2B5EF4-FFF2-40B4-BE49-F238E27FC236}">
                  <a16:creationId xmlns:a16="http://schemas.microsoft.com/office/drawing/2014/main" id="{1A3532B8-EC2A-354C-8703-C7D0529A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884" y="1268398"/>
              <a:ext cx="6327257" cy="4463283"/>
            </a:xfrm>
            <a:prstGeom prst="rect">
              <a:avLst/>
            </a:prstGeom>
          </p:spPr>
        </p:pic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1A61B2D6-E308-8544-824C-1B26B0F81C6A}"/>
                </a:ext>
              </a:extLst>
            </p:cNvPr>
            <p:cNvGrpSpPr/>
            <p:nvPr/>
          </p:nvGrpSpPr>
          <p:grpSpPr>
            <a:xfrm>
              <a:off x="6572668" y="1799535"/>
              <a:ext cx="3193213" cy="453782"/>
              <a:chOff x="7038568" y="1783084"/>
              <a:chExt cx="3193213" cy="453782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4AB6B107-4B3E-5E40-BCA7-05544AC3A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8568" y="1783084"/>
                <a:ext cx="3193213" cy="453782"/>
              </a:xfrm>
              <a:prstGeom prst="rect">
                <a:avLst/>
              </a:prstGeom>
            </p:spPr>
          </p:pic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C347178D-A73B-5248-8C2E-AB35F1949E36}"/>
                  </a:ext>
                </a:extLst>
              </p:cNvPr>
              <p:cNvSpPr/>
              <p:nvPr/>
            </p:nvSpPr>
            <p:spPr>
              <a:xfrm>
                <a:off x="7134458" y="1822330"/>
                <a:ext cx="30973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b="1" dirty="0">
                    <a:solidFill>
                      <a:schemeClr val="bg1"/>
                    </a:solidFill>
                  </a:rPr>
                  <a:t>Ожидаемые результаты</a:t>
                </a:r>
                <a:r>
                  <a:rPr lang="en-US" b="1" dirty="0">
                    <a:solidFill>
                      <a:schemeClr val="bg1"/>
                    </a:solidFill>
                  </a:rPr>
                  <a:t>: </a:t>
                </a:r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A09E2133-4842-1A4A-823E-CA34C73D5A88}"/>
                </a:ext>
              </a:extLst>
            </p:cNvPr>
            <p:cNvGrpSpPr/>
            <p:nvPr/>
          </p:nvGrpSpPr>
          <p:grpSpPr>
            <a:xfrm>
              <a:off x="713137" y="1746193"/>
              <a:ext cx="2630725" cy="453782"/>
              <a:chOff x="307028" y="1592126"/>
              <a:chExt cx="2630725" cy="453782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14BB2B8-F801-CB47-A85B-7D8636827C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028" y="1592126"/>
                <a:ext cx="2630725" cy="453782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86B3049-E855-BD43-9E52-44577E52EF5D}"/>
                  </a:ext>
                </a:extLst>
              </p:cNvPr>
              <p:cNvSpPr txBox="1"/>
              <p:nvPr/>
            </p:nvSpPr>
            <p:spPr>
              <a:xfrm>
                <a:off x="432679" y="1637664"/>
                <a:ext cx="22409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>
                    <a:solidFill>
                      <a:schemeClr val="bg1"/>
                    </a:solidFill>
                  </a:rPr>
                  <a:t>Цель программы:</a:t>
                </a:r>
              </a:p>
            </p:txBody>
          </p:sp>
        </p:grp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A148453-AFE4-9447-A778-96B82E1E9167}"/>
                </a:ext>
              </a:extLst>
            </p:cNvPr>
            <p:cNvSpPr/>
            <p:nvPr/>
          </p:nvSpPr>
          <p:spPr>
            <a:xfrm>
              <a:off x="398232" y="2349084"/>
              <a:ext cx="54066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accent5">
                      <a:lumMod val="75000"/>
                    </a:schemeClr>
                  </a:solidFill>
                </a:rPr>
                <a:t>      формирование основ культуры питания </a:t>
              </a:r>
            </a:p>
            <a:p>
              <a:r>
                <a:rPr lang="ru-RU" dirty="0">
                  <a:solidFill>
                    <a:schemeClr val="accent5">
                      <a:lumMod val="75000"/>
                    </a:schemeClr>
                  </a:solidFill>
                </a:rPr>
                <a:t>      и здорового образа жизни</a:t>
              </a:r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4784EBEA-FFE9-2646-ACB9-9B78DD305179}"/>
                </a:ext>
              </a:extLst>
            </p:cNvPr>
            <p:cNvGrpSpPr/>
            <p:nvPr/>
          </p:nvGrpSpPr>
          <p:grpSpPr>
            <a:xfrm>
              <a:off x="713137" y="3288801"/>
              <a:ext cx="2951739" cy="453782"/>
              <a:chOff x="307027" y="2233161"/>
              <a:chExt cx="2951739" cy="453782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5E73FAE9-463B-4D4B-A2B9-112E419E0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027" y="2233161"/>
                <a:ext cx="2951739" cy="453782"/>
              </a:xfrm>
              <a:prstGeom prst="rect">
                <a:avLst/>
              </a:prstGeom>
            </p:spPr>
          </p:pic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D20EC1FC-CC28-6748-942F-21C7470E8995}"/>
                  </a:ext>
                </a:extLst>
              </p:cNvPr>
              <p:cNvSpPr/>
              <p:nvPr/>
            </p:nvSpPr>
            <p:spPr>
              <a:xfrm>
                <a:off x="402917" y="2272017"/>
                <a:ext cx="2759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b="1" dirty="0">
                    <a:solidFill>
                      <a:schemeClr val="bg1"/>
                    </a:solidFill>
                  </a:rPr>
                  <a:t>Основные участники: 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E7CEF6EB-6C0D-004E-9766-8BB75EE77579}"/>
                </a:ext>
              </a:extLst>
            </p:cNvPr>
            <p:cNvSpPr/>
            <p:nvPr/>
          </p:nvSpPr>
          <p:spPr>
            <a:xfrm>
              <a:off x="838788" y="3968716"/>
              <a:ext cx="4186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accent5">
                      <a:lumMod val="75000"/>
                    </a:schemeClr>
                  </a:solidFill>
                </a:rPr>
                <a:t>дети и подростки 6-13 лет и их семьи</a:t>
              </a:r>
            </a:p>
          </p:txBody>
        </p:sp>
        <p:pic>
          <p:nvPicPr>
            <p:cNvPr id="27" name="Рисунок 12">
              <a:extLst>
                <a:ext uri="{FF2B5EF4-FFF2-40B4-BE49-F238E27FC236}">
                  <a16:creationId xmlns:a16="http://schemas.microsoft.com/office/drawing/2014/main" id="{49DEFCE4-E492-F042-AC81-A9022E81D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76" y="2449343"/>
              <a:ext cx="423912" cy="222906"/>
            </a:xfrm>
            <a:prstGeom prst="rect">
              <a:avLst/>
            </a:prstGeom>
          </p:spPr>
        </p:pic>
        <p:pic>
          <p:nvPicPr>
            <p:cNvPr id="28" name="Рисунок 12">
              <a:extLst>
                <a:ext uri="{FF2B5EF4-FFF2-40B4-BE49-F238E27FC236}">
                  <a16:creationId xmlns:a16="http://schemas.microsoft.com/office/drawing/2014/main" id="{49DEFCE4-E492-F042-AC81-A9022E81D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563" y="4604588"/>
              <a:ext cx="423912" cy="222906"/>
            </a:xfrm>
            <a:prstGeom prst="rect">
              <a:avLst/>
            </a:prstGeom>
          </p:spPr>
        </p:pic>
        <p:pic>
          <p:nvPicPr>
            <p:cNvPr id="29" name="Рисунок 12">
              <a:extLst>
                <a:ext uri="{FF2B5EF4-FFF2-40B4-BE49-F238E27FC236}">
                  <a16:creationId xmlns:a16="http://schemas.microsoft.com/office/drawing/2014/main" id="{49DEFCE4-E492-F042-AC81-A9022E81D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383" y="3505510"/>
              <a:ext cx="423912" cy="222906"/>
            </a:xfrm>
            <a:prstGeom prst="rect">
              <a:avLst/>
            </a:prstGeom>
          </p:spPr>
        </p:pic>
        <p:pic>
          <p:nvPicPr>
            <p:cNvPr id="30" name="Рисунок 12">
              <a:extLst>
                <a:ext uri="{FF2B5EF4-FFF2-40B4-BE49-F238E27FC236}">
                  <a16:creationId xmlns:a16="http://schemas.microsoft.com/office/drawing/2014/main" id="{49DEFCE4-E492-F042-AC81-A9022E81D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331" y="2383263"/>
              <a:ext cx="423912" cy="222906"/>
            </a:xfrm>
            <a:prstGeom prst="rect">
              <a:avLst/>
            </a:prstGeom>
          </p:spPr>
        </p:pic>
        <p:pic>
          <p:nvPicPr>
            <p:cNvPr id="31" name="Рисунок 12">
              <a:extLst>
                <a:ext uri="{FF2B5EF4-FFF2-40B4-BE49-F238E27FC236}">
                  <a16:creationId xmlns:a16="http://schemas.microsoft.com/office/drawing/2014/main" id="{49DEFCE4-E492-F042-AC81-A9022E81D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49" y="4084612"/>
              <a:ext cx="423912" cy="2229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284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1431" y="251548"/>
            <a:ext cx="1136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D93B8E"/>
                </a:solidFill>
              </a:rPr>
              <a:t>Программа «Разговор о правильном питании» в цифрах </a:t>
            </a:r>
          </a:p>
        </p:txBody>
      </p:sp>
      <p:pic>
        <p:nvPicPr>
          <p:cNvPr id="14" name="Изображение 19" descr="56t3@2x-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17929"/>
          <a:stretch/>
        </p:blipFill>
        <p:spPr>
          <a:xfrm>
            <a:off x="-11206" y="5570376"/>
            <a:ext cx="12191999" cy="1287624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9227539-1151-A64A-B26B-BD7ECF827C68}"/>
              </a:ext>
            </a:extLst>
          </p:cNvPr>
          <p:cNvGrpSpPr/>
          <p:nvPr/>
        </p:nvGrpSpPr>
        <p:grpSpPr>
          <a:xfrm>
            <a:off x="10965740" y="5431265"/>
            <a:ext cx="961696" cy="954107"/>
            <a:chOff x="10906005" y="5805703"/>
            <a:chExt cx="961696" cy="954107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D6514DA2-98E1-5845-B59A-44169004B1D8}"/>
                </a:ext>
              </a:extLst>
            </p:cNvPr>
            <p:cNvSpPr/>
            <p:nvPr/>
          </p:nvSpPr>
          <p:spPr>
            <a:xfrm>
              <a:off x="10906005" y="5805703"/>
              <a:ext cx="961696" cy="9541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252E6FC-C5A4-C645-82F9-944CBFC04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580" y="5874322"/>
              <a:ext cx="738078" cy="779083"/>
            </a:xfrm>
            <a:prstGeom prst="rect">
              <a:avLst/>
            </a:prstGeom>
          </p:spPr>
        </p:pic>
      </p:grpSp>
      <p:pic>
        <p:nvPicPr>
          <p:cNvPr id="22" name="Рисунок 59">
            <a:extLst>
              <a:ext uri="{FF2B5EF4-FFF2-40B4-BE49-F238E27FC236}">
                <a16:creationId xmlns:a16="http://schemas.microsoft.com/office/drawing/2014/main" id="{26889926-438F-5B4E-B582-C07692E07E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90" y="711647"/>
            <a:ext cx="7208219" cy="482159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877" y="1251555"/>
            <a:ext cx="6104623" cy="3458718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74641" y="1011942"/>
            <a:ext cx="2856981" cy="4215408"/>
            <a:chOff x="74641" y="1011942"/>
            <a:chExt cx="2856981" cy="4215408"/>
          </a:xfrm>
        </p:grpSpPr>
        <p:pic>
          <p:nvPicPr>
            <p:cNvPr id="16" name="Рисунок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4800" y="711783"/>
              <a:ext cx="2251171" cy="2851490"/>
            </a:xfrm>
            <a:prstGeom prst="rect">
              <a:avLst/>
            </a:prstGeom>
          </p:spPr>
        </p:pic>
        <p:sp>
          <p:nvSpPr>
            <p:cNvPr id="2" name="Прямоугольник 1"/>
            <p:cNvSpPr/>
            <p:nvPr/>
          </p:nvSpPr>
          <p:spPr>
            <a:xfrm>
              <a:off x="178339" y="1415694"/>
              <a:ext cx="2651125" cy="13157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dirty="0">
                  <a:solidFill>
                    <a:schemeClr val="accent5">
                      <a:lumMod val="75000"/>
                    </a:schemeClr>
                  </a:solidFill>
                  <a:latin typeface="Roboto (Основной текст)"/>
                </a:rPr>
                <a:t>Разработана в</a:t>
              </a:r>
            </a:p>
            <a:p>
              <a:pPr algn="ctr">
                <a:lnSpc>
                  <a:spcPct val="150000"/>
                </a:lnSpc>
              </a:pPr>
              <a:r>
                <a:rPr lang="ru-RU" dirty="0">
                  <a:solidFill>
                    <a:schemeClr val="accent5">
                      <a:lumMod val="75000"/>
                    </a:schemeClr>
                  </a:solidFill>
                  <a:latin typeface="Roboto (Основной текст)"/>
                </a:rPr>
                <a:t>Институте возрастной </a:t>
              </a:r>
              <a:endParaRPr lang="en-US" dirty="0">
                <a:solidFill>
                  <a:schemeClr val="accent5">
                    <a:lumMod val="75000"/>
                  </a:schemeClr>
                </a:solidFill>
                <a:latin typeface="Roboto (Основной текст)"/>
              </a:endParaRPr>
            </a:p>
            <a:p>
              <a:pPr algn="ctr">
                <a:lnSpc>
                  <a:spcPct val="150000"/>
                </a:lnSpc>
              </a:pPr>
              <a:r>
                <a:rPr lang="ru-RU" dirty="0">
                  <a:solidFill>
                    <a:schemeClr val="accent5">
                      <a:lumMod val="75000"/>
                    </a:schemeClr>
                  </a:solidFill>
                  <a:latin typeface="Roboto (Основной текст)"/>
                </a:rPr>
                <a:t>физиологии РАО</a:t>
              </a:r>
            </a:p>
          </p:txBody>
        </p:sp>
        <p:pic>
          <p:nvPicPr>
            <p:cNvPr id="17" name="Рисунок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0291" y="2676020"/>
              <a:ext cx="2251171" cy="2851490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255988" y="3606653"/>
              <a:ext cx="2508250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dirty="0">
                  <a:solidFill>
                    <a:schemeClr val="accent5">
                      <a:lumMod val="75000"/>
                    </a:schemeClr>
                  </a:solidFill>
                  <a:latin typeface="Roboto (Основной текст)"/>
                </a:rPr>
                <a:t>Внедряется </a:t>
              </a:r>
            </a:p>
            <a:p>
              <a:pPr algn="ctr">
                <a:lnSpc>
                  <a:spcPct val="150000"/>
                </a:lnSpc>
              </a:pPr>
              <a:r>
                <a:rPr lang="ru-RU" dirty="0">
                  <a:solidFill>
                    <a:schemeClr val="accent5">
                      <a:lumMod val="75000"/>
                    </a:schemeClr>
                  </a:solidFill>
                  <a:latin typeface="Roboto (Основной текст)"/>
                </a:rPr>
                <a:t>с 1999 года </a:t>
              </a: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EA32A085-60BB-C842-BD27-A7928A4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87" y="1615384"/>
              <a:ext cx="340683" cy="19502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9B7E97D7-9A04-1C42-A898-53501067A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09" y="3799690"/>
              <a:ext cx="340683" cy="195029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9260378" y="947980"/>
            <a:ext cx="2862117" cy="4227103"/>
            <a:chOff x="9260378" y="947980"/>
            <a:chExt cx="2862117" cy="4227103"/>
          </a:xfrm>
        </p:grpSpPr>
        <p:pic>
          <p:nvPicPr>
            <p:cNvPr id="18" name="Рисунок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560537" y="647821"/>
              <a:ext cx="2251171" cy="2851490"/>
            </a:xfrm>
            <a:prstGeom prst="rect">
              <a:avLst/>
            </a:prstGeom>
          </p:spPr>
        </p:pic>
        <p:pic>
          <p:nvPicPr>
            <p:cNvPr id="19" name="Рисунок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571164" y="2623753"/>
              <a:ext cx="2251171" cy="285149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9392032" y="1238311"/>
              <a:ext cx="2603500" cy="1703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dirty="0">
                  <a:solidFill>
                    <a:schemeClr val="accent5">
                      <a:lumMod val="75000"/>
                    </a:schemeClr>
                  </a:solidFill>
                  <a:latin typeface="Roboto (Основной текст)"/>
                </a:rPr>
                <a:t>Участвует </a:t>
              </a:r>
            </a:p>
            <a:p>
              <a:pPr algn="ctr">
                <a:lnSpc>
                  <a:spcPct val="150000"/>
                </a:lnSpc>
              </a:pPr>
              <a:r>
                <a:rPr lang="ru-RU" dirty="0">
                  <a:solidFill>
                    <a:schemeClr val="accent5">
                      <a:lumMod val="75000"/>
                    </a:schemeClr>
                  </a:solidFill>
                  <a:latin typeface="Roboto (Основной текст)"/>
                </a:rPr>
                <a:t>60 регионов, </a:t>
              </a:r>
            </a:p>
            <a:p>
              <a:pPr algn="ctr">
                <a:lnSpc>
                  <a:spcPct val="150000"/>
                </a:lnSpc>
              </a:pPr>
              <a:r>
                <a:rPr lang="ru-RU" dirty="0">
                  <a:solidFill>
                    <a:schemeClr val="accent5">
                      <a:lumMod val="75000"/>
                    </a:schemeClr>
                  </a:solidFill>
                  <a:latin typeface="Roboto (Основной текст)"/>
                </a:rPr>
                <a:t>более 1,5 млн. детей</a:t>
              </a:r>
            </a:p>
            <a:p>
              <a:pPr algn="ctr">
                <a:lnSpc>
                  <a:spcPct val="150000"/>
                </a:lnSpc>
              </a:pPr>
              <a:r>
                <a:rPr lang="ru-RU" dirty="0">
                  <a:solidFill>
                    <a:schemeClr val="accent5">
                      <a:lumMod val="75000"/>
                    </a:schemeClr>
                  </a:solidFill>
                  <a:latin typeface="Roboto (Основной текст)"/>
                </a:rPr>
                <a:t>ежегодно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417667" y="3195126"/>
              <a:ext cx="2587625" cy="1731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dirty="0">
                  <a:solidFill>
                    <a:schemeClr val="accent5">
                      <a:lumMod val="75000"/>
                    </a:schemeClr>
                  </a:solidFill>
                  <a:latin typeface="Roboto (Основной текст)"/>
                </a:rPr>
                <a:t>Всего</a:t>
              </a:r>
            </a:p>
            <a:p>
              <a:pPr algn="ctr">
                <a:lnSpc>
                  <a:spcPct val="150000"/>
                </a:lnSpc>
              </a:pPr>
              <a:r>
                <a:rPr lang="ru-RU" dirty="0">
                  <a:solidFill>
                    <a:schemeClr val="accent5">
                      <a:lumMod val="75000"/>
                    </a:schemeClr>
                  </a:solidFill>
                  <a:latin typeface="Roboto (Основной текст)"/>
                </a:rPr>
                <a:t>с программой </a:t>
              </a:r>
            </a:p>
            <a:p>
              <a:pPr algn="ctr">
                <a:lnSpc>
                  <a:spcPct val="150000"/>
                </a:lnSpc>
              </a:pPr>
              <a:r>
                <a:rPr lang="ru-RU" dirty="0">
                  <a:solidFill>
                    <a:schemeClr val="accent5">
                      <a:lumMod val="75000"/>
                    </a:schemeClr>
                  </a:solidFill>
                  <a:latin typeface="Roboto (Основной текст)"/>
                </a:rPr>
                <a:t>познакомилось </a:t>
              </a:r>
            </a:p>
            <a:p>
              <a:pPr algn="ctr">
                <a:lnSpc>
                  <a:spcPct val="150000"/>
                </a:lnSpc>
              </a:pPr>
              <a:r>
                <a:rPr lang="ru-RU" dirty="0">
                  <a:solidFill>
                    <a:schemeClr val="accent5">
                      <a:lumMod val="75000"/>
                    </a:schemeClr>
                  </a:solidFill>
                  <a:latin typeface="Roboto (Основной текст)"/>
                </a:rPr>
                <a:t>более 9 млн. детей</a:t>
              </a: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D2FE65C-1034-C04E-85AB-A63247251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6260" y="3435272"/>
              <a:ext cx="340683" cy="195029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1808744-3EF0-CC43-B513-835568F66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935" y="1467909"/>
              <a:ext cx="340683" cy="195029"/>
            </a:xfrm>
            <a:prstGeom prst="rect">
              <a:avLst/>
            </a:prstGeom>
          </p:spPr>
        </p:pic>
      </p:grpSp>
      <p:pic>
        <p:nvPicPr>
          <p:cNvPr id="30" name="Рисунок 12">
            <a:extLst>
              <a:ext uri="{FF2B5EF4-FFF2-40B4-BE49-F238E27FC236}">
                <a16:creationId xmlns:a16="http://schemas.microsoft.com/office/drawing/2014/main" id="{8E6BFB0F-CE8A-0346-B83A-96E8562FBE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3" y="353417"/>
            <a:ext cx="490510" cy="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42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Изображение 19" descr="56t3@2x-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17929"/>
          <a:stretch/>
        </p:blipFill>
        <p:spPr>
          <a:xfrm>
            <a:off x="4616" y="5570376"/>
            <a:ext cx="12191999" cy="12876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435" y="214557"/>
            <a:ext cx="11985812" cy="659474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B64A8A"/>
                </a:solidFill>
              </a:rPr>
              <a:t>Структура программы «Разговор о правильном питании»</a:t>
            </a:r>
          </a:p>
        </p:txBody>
      </p:sp>
      <p:pic>
        <p:nvPicPr>
          <p:cNvPr id="20" name="Рисунок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1357"/>
            <a:ext cx="6223000" cy="5163020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644263" y="2619125"/>
            <a:ext cx="5038987" cy="2232257"/>
            <a:chOff x="1129211" y="3124041"/>
            <a:chExt cx="5038987" cy="2232257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1129211" y="4319556"/>
              <a:ext cx="4505909" cy="1036742"/>
              <a:chOff x="1129211" y="4319556"/>
              <a:chExt cx="4505909" cy="1036742"/>
            </a:xfrm>
          </p:grpSpPr>
          <p:sp>
            <p:nvSpPr>
              <p:cNvPr id="38" name="Пятиугольник 37"/>
              <p:cNvSpPr/>
              <p:nvPr/>
            </p:nvSpPr>
            <p:spPr>
              <a:xfrm>
                <a:off x="1598906" y="4367933"/>
                <a:ext cx="4036214" cy="988365"/>
              </a:xfrm>
              <a:prstGeom prst="homePlate">
                <a:avLst/>
              </a:prstGeom>
              <a:solidFill>
                <a:srgbClr val="F6A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Скругленный прямоугольник 38"/>
              <p:cNvSpPr/>
              <p:nvPr/>
            </p:nvSpPr>
            <p:spPr>
              <a:xfrm rot="2380398">
                <a:off x="1207104" y="4391951"/>
                <a:ext cx="960167" cy="956339"/>
              </a:xfrm>
              <a:prstGeom prst="roundRect">
                <a:avLst/>
              </a:prstGeom>
              <a:solidFill>
                <a:srgbClr val="F6A02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1129211" y="4319556"/>
                <a:ext cx="11501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ru-RU" sz="20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3 </a:t>
                </a:r>
              </a:p>
              <a:p>
                <a:pPr algn="ctr">
                  <a:defRPr/>
                </a:pPr>
                <a:r>
                  <a:rPr lang="ru-RU" sz="20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модуль</a:t>
                </a: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2300870" y="4528848"/>
                <a:ext cx="299420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ru-RU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«Формула правильного питания»</a:t>
                </a:r>
              </a:p>
            </p:txBody>
          </p:sp>
        </p:grpSp>
        <p:grpSp>
          <p:nvGrpSpPr>
            <p:cNvPr id="25" name="Группа 24"/>
            <p:cNvGrpSpPr/>
            <p:nvPr/>
          </p:nvGrpSpPr>
          <p:grpSpPr>
            <a:xfrm>
              <a:off x="1486780" y="3124041"/>
              <a:ext cx="4681418" cy="1059927"/>
              <a:chOff x="1486780" y="3124041"/>
              <a:chExt cx="4681418" cy="1059927"/>
            </a:xfrm>
          </p:grpSpPr>
          <p:sp>
            <p:nvSpPr>
              <p:cNvPr id="28" name="Пятиугольник 27"/>
              <p:cNvSpPr/>
              <p:nvPr/>
            </p:nvSpPr>
            <p:spPr>
              <a:xfrm>
                <a:off x="2046077" y="3195603"/>
                <a:ext cx="4122121" cy="988365"/>
              </a:xfrm>
              <a:prstGeom prst="homePlate">
                <a:avLst/>
              </a:prstGeom>
              <a:solidFill>
                <a:srgbClr val="7196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Скругленный прямоугольник 28"/>
              <p:cNvSpPr/>
              <p:nvPr/>
            </p:nvSpPr>
            <p:spPr>
              <a:xfrm rot="2380398">
                <a:off x="1714755" y="3188177"/>
                <a:ext cx="960167" cy="956339"/>
              </a:xfrm>
              <a:prstGeom prst="roundRect">
                <a:avLst/>
              </a:prstGeom>
              <a:solidFill>
                <a:srgbClr val="7196CE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2883702" y="3321137"/>
                <a:ext cx="285587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ru-RU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«Две недели </a:t>
                </a:r>
              </a:p>
              <a:p>
                <a:pPr algn="ctr">
                  <a:defRPr/>
                </a:pPr>
                <a:r>
                  <a:rPr lang="ru-RU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в лагере здоровья»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1486780" y="3124041"/>
                <a:ext cx="139191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ru-RU" sz="20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2</a:t>
                </a:r>
              </a:p>
              <a:p>
                <a:pPr algn="ctr">
                  <a:defRPr/>
                </a:pPr>
                <a:r>
                  <a:rPr lang="ru-RU" sz="20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модуль</a:t>
                </a:r>
              </a:p>
            </p:txBody>
          </p:sp>
        </p:grpSp>
      </p:grpSp>
      <p:sp>
        <p:nvSpPr>
          <p:cNvPr id="46" name="Пятиугольник 45"/>
          <p:cNvSpPr/>
          <p:nvPr/>
        </p:nvSpPr>
        <p:spPr>
          <a:xfrm>
            <a:off x="1150019" y="1472949"/>
            <a:ext cx="3977606" cy="988365"/>
          </a:xfrm>
          <a:prstGeom prst="homePlate">
            <a:avLst/>
          </a:prstGeom>
          <a:solidFill>
            <a:srgbClr val="8D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 rot="2380398">
            <a:off x="715769" y="1499871"/>
            <a:ext cx="960167" cy="956339"/>
          </a:xfrm>
          <a:prstGeom prst="roundRect">
            <a:avLst/>
          </a:prstGeom>
          <a:solidFill>
            <a:srgbClr val="8DC04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626322" y="1433215"/>
            <a:ext cx="11501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модуль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69008" y="1609209"/>
            <a:ext cx="30276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«Разговор </a:t>
            </a: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 правильном питании»</a:t>
            </a:r>
          </a:p>
        </p:txBody>
      </p:sp>
      <p:pic>
        <p:nvPicPr>
          <p:cNvPr id="50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99" y="936625"/>
            <a:ext cx="2870251" cy="1645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678" y="1163844"/>
            <a:ext cx="1003360" cy="1204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3125" y="1591700"/>
            <a:ext cx="146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6 – 8 лет</a:t>
            </a:r>
          </a:p>
        </p:txBody>
      </p:sp>
      <p:pic>
        <p:nvPicPr>
          <p:cNvPr id="53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49" y="2374900"/>
            <a:ext cx="2870251" cy="1645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6451" y="3002873"/>
            <a:ext cx="1401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9 – 11 лет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1343" y="2591184"/>
            <a:ext cx="1011723" cy="1199381"/>
          </a:xfrm>
          <a:prstGeom prst="rect">
            <a:avLst/>
          </a:prstGeom>
        </p:spPr>
      </p:pic>
      <p:pic>
        <p:nvPicPr>
          <p:cNvPr id="54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49" y="3819525"/>
            <a:ext cx="2870251" cy="1645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37312" y="4453308"/>
            <a:ext cx="1379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12 – 13 лет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0314" y="4026216"/>
            <a:ext cx="1023904" cy="1196611"/>
          </a:xfrm>
          <a:prstGeom prst="rect">
            <a:avLst/>
          </a:prstGeom>
        </p:spPr>
      </p:pic>
      <p:pic>
        <p:nvPicPr>
          <p:cNvPr id="55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0" y="873125"/>
            <a:ext cx="3587750" cy="2460625"/>
          </a:xfrm>
          <a:prstGeom prst="rect">
            <a:avLst/>
          </a:prstGeom>
        </p:spPr>
      </p:pic>
      <p:pic>
        <p:nvPicPr>
          <p:cNvPr id="56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75" y="3159125"/>
            <a:ext cx="3540125" cy="23590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747125" y="1327835"/>
            <a:ext cx="309562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Продолжительность курса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3 года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34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часа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ежегодно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763000" y="3534460"/>
            <a:ext cx="30956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Основная форма </a:t>
            </a:r>
          </a:p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реализации – </a:t>
            </a:r>
          </a:p>
          <a:p>
            <a:pPr algn="ctr"/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внеурочная деятельность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388E9C7-8692-C749-BC9D-C9C16BB69DA2}"/>
              </a:ext>
            </a:extLst>
          </p:cNvPr>
          <p:cNvGrpSpPr/>
          <p:nvPr/>
        </p:nvGrpSpPr>
        <p:grpSpPr>
          <a:xfrm>
            <a:off x="10965740" y="5431265"/>
            <a:ext cx="961696" cy="954107"/>
            <a:chOff x="10906005" y="5805703"/>
            <a:chExt cx="961696" cy="954107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D30ACF90-0918-7C41-9BDE-FCC9DDB17E17}"/>
                </a:ext>
              </a:extLst>
            </p:cNvPr>
            <p:cNvSpPr/>
            <p:nvPr/>
          </p:nvSpPr>
          <p:spPr>
            <a:xfrm>
              <a:off x="10906005" y="5805703"/>
              <a:ext cx="961696" cy="9541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CF4954E-F8EC-8548-9939-0A36B5EA4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580" y="5874322"/>
              <a:ext cx="738078" cy="779083"/>
            </a:xfrm>
            <a:prstGeom prst="rect">
              <a:avLst/>
            </a:prstGeom>
          </p:spPr>
        </p:pic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3217374-3A13-BF48-9D52-5F420112DD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592" y="1451491"/>
            <a:ext cx="340683" cy="19502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0A9BE83-2C5E-3847-A645-CBF75B2472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867" y="3621570"/>
            <a:ext cx="340683" cy="195029"/>
          </a:xfrm>
          <a:prstGeom prst="rect">
            <a:avLst/>
          </a:prstGeom>
        </p:spPr>
      </p:pic>
      <p:pic>
        <p:nvPicPr>
          <p:cNvPr id="43" name="Рисунок 12">
            <a:extLst>
              <a:ext uri="{FF2B5EF4-FFF2-40B4-BE49-F238E27FC236}">
                <a16:creationId xmlns:a16="http://schemas.microsoft.com/office/drawing/2014/main" id="{0BE43857-5EFA-F947-854B-1E0F682AAE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03" y="330641"/>
            <a:ext cx="490510" cy="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73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992" y="207265"/>
            <a:ext cx="11985812" cy="659474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B64A8A"/>
                </a:solidFill>
              </a:rPr>
              <a:t>Методический инструмент программы</a:t>
            </a:r>
          </a:p>
        </p:txBody>
      </p:sp>
      <p:pic>
        <p:nvPicPr>
          <p:cNvPr id="18" name="Изображение 19" descr="56t3@2x-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17929"/>
          <a:stretch/>
        </p:blipFill>
        <p:spPr>
          <a:xfrm>
            <a:off x="7898" y="5959628"/>
            <a:ext cx="12191999" cy="1287624"/>
          </a:xfrm>
          <a:prstGeom prst="rect">
            <a:avLst/>
          </a:prstGeom>
        </p:spPr>
      </p:pic>
      <p:pic>
        <p:nvPicPr>
          <p:cNvPr id="21" name="Рисунок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83" y="1052297"/>
            <a:ext cx="4196737" cy="2440926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4026120" y="1391485"/>
            <a:ext cx="3953739" cy="3502162"/>
            <a:chOff x="6809512" y="4244838"/>
            <a:chExt cx="1839952" cy="1550020"/>
          </a:xfrm>
        </p:grpSpPr>
        <p:pic>
          <p:nvPicPr>
            <p:cNvPr id="32" name="Рисунок 4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66" t="1198" r="35345" b="66469"/>
            <a:stretch/>
          </p:blipFill>
          <p:spPr>
            <a:xfrm rot="10800000">
              <a:off x="6809512" y="4244838"/>
              <a:ext cx="1839952" cy="1550020"/>
            </a:xfrm>
            <a:prstGeom prst="rect">
              <a:avLst/>
            </a:prstGeom>
          </p:spPr>
        </p:pic>
        <p:sp>
          <p:nvSpPr>
            <p:cNvPr id="33" name="Прямоугольник 32"/>
            <p:cNvSpPr/>
            <p:nvPr/>
          </p:nvSpPr>
          <p:spPr>
            <a:xfrm>
              <a:off x="6940540" y="4786505"/>
              <a:ext cx="1612883" cy="6402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Программа</a:t>
              </a:r>
            </a:p>
            <a:p>
              <a:pPr algn="ctr"/>
              <a:endParaRPr lang="ru-RU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«Разговор о правильном</a:t>
              </a:r>
            </a:p>
            <a:p>
              <a:pPr algn="ctr"/>
              <a:endParaRPr lang="ru-RU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питании»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5FE86AC-2325-6040-BA5F-0E24463ADD7C}"/>
              </a:ext>
            </a:extLst>
          </p:cNvPr>
          <p:cNvGrpSpPr/>
          <p:nvPr/>
        </p:nvGrpSpPr>
        <p:grpSpPr>
          <a:xfrm>
            <a:off x="10921771" y="5821469"/>
            <a:ext cx="961696" cy="954107"/>
            <a:chOff x="10906005" y="5805703"/>
            <a:chExt cx="961696" cy="954107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9445B8AE-1E76-9F43-8B85-980852A5269A}"/>
                </a:ext>
              </a:extLst>
            </p:cNvPr>
            <p:cNvSpPr/>
            <p:nvPr/>
          </p:nvSpPr>
          <p:spPr>
            <a:xfrm>
              <a:off x="10906005" y="5805703"/>
              <a:ext cx="961696" cy="9541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580" y="5874322"/>
              <a:ext cx="738078" cy="779083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7695783" y="1351838"/>
            <a:ext cx="4197139" cy="4441763"/>
            <a:chOff x="7695783" y="1351838"/>
            <a:chExt cx="4197139" cy="4441763"/>
          </a:xfrm>
        </p:grpSpPr>
        <p:pic>
          <p:nvPicPr>
            <p:cNvPr id="22" name="Рисунок 6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783" y="3352674"/>
              <a:ext cx="4197139" cy="2440927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84107" y="1915751"/>
              <a:ext cx="1043797" cy="121986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94151" y="2288526"/>
              <a:ext cx="557376" cy="842768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7979859" y="1351838"/>
              <a:ext cx="276201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chemeClr val="accent5">
                      <a:lumMod val="75000"/>
                    </a:schemeClr>
                  </a:solidFill>
                </a:rPr>
                <a:t>     Рабочая тетрадь «Формула </a:t>
              </a:r>
            </a:p>
            <a:p>
              <a:r>
                <a:rPr lang="ru-RU" sz="1400" dirty="0">
                  <a:solidFill>
                    <a:schemeClr val="accent5">
                      <a:lumMod val="75000"/>
                    </a:schemeClr>
                  </a:solidFill>
                </a:rPr>
                <a:t>     правильного питания»</a:t>
              </a:r>
            </a:p>
            <a:p>
              <a:r>
                <a:rPr lang="ru-RU" sz="1400" dirty="0">
                  <a:solidFill>
                    <a:schemeClr val="accent5">
                      <a:lumMod val="75000"/>
                    </a:schemeClr>
                  </a:solidFill>
                </a:rPr>
                <a:t>     Методическое пособие</a:t>
              </a: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8"/>
            <a:srcRect l="2896"/>
            <a:stretch/>
          </p:blipFill>
          <p:spPr>
            <a:xfrm>
              <a:off x="8550610" y="4152381"/>
              <a:ext cx="2526815" cy="1385898"/>
            </a:xfrm>
            <a:prstGeom prst="round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7938780" y="3628555"/>
              <a:ext cx="3717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D93B8E"/>
                  </a:solidFill>
                  <a:latin typeface="Arial"/>
                </a:rPr>
                <a:t>Цифровая платформа</a:t>
              </a:r>
            </a:p>
            <a:p>
              <a:pPr algn="ctr"/>
              <a:r>
                <a:rPr lang="ru-RU" sz="1600" b="1" dirty="0">
                  <a:solidFill>
                    <a:srgbClr val="D93B8E"/>
                  </a:solidFill>
                  <a:latin typeface="Arial"/>
                </a:rPr>
                <a:t>  </a:t>
              </a:r>
              <a:r>
                <a:rPr lang="en-US" sz="1600" b="1" dirty="0">
                  <a:solidFill>
                    <a:srgbClr val="D93B8E"/>
                  </a:solidFill>
                  <a:latin typeface="Arial"/>
                </a:rPr>
                <a:t>www.prav-pit.ru</a:t>
              </a:r>
              <a:endParaRPr lang="ru-RU" sz="1600" b="1" dirty="0">
                <a:solidFill>
                  <a:srgbClr val="D93B8E"/>
                </a:solidFill>
                <a:latin typeface="Arial"/>
              </a:endParaRPr>
            </a:p>
          </p:txBody>
        </p:sp>
        <p:pic>
          <p:nvPicPr>
            <p:cNvPr id="28" name="Рисунок 12">
              <a:extLst>
                <a:ext uri="{FF2B5EF4-FFF2-40B4-BE49-F238E27FC236}">
                  <a16:creationId xmlns:a16="http://schemas.microsoft.com/office/drawing/2014/main" id="{B997994F-2B9C-7E4F-96A6-8BC3B5226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8615" y="3730477"/>
              <a:ext cx="348945" cy="183486"/>
            </a:xfrm>
            <a:prstGeom prst="rect">
              <a:avLst/>
            </a:prstGeom>
          </p:spPr>
        </p:pic>
        <p:pic>
          <p:nvPicPr>
            <p:cNvPr id="34" name="Рисунок 12">
              <a:extLst>
                <a:ext uri="{FF2B5EF4-FFF2-40B4-BE49-F238E27FC236}">
                  <a16:creationId xmlns:a16="http://schemas.microsoft.com/office/drawing/2014/main" id="{EED2402B-4B2A-074E-8355-8677062C1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8497" y="1860507"/>
              <a:ext cx="348945" cy="183486"/>
            </a:xfrm>
            <a:prstGeom prst="rect">
              <a:avLst/>
            </a:prstGeom>
          </p:spPr>
        </p:pic>
        <p:pic>
          <p:nvPicPr>
            <p:cNvPr id="35" name="Рисунок 12">
              <a:extLst>
                <a:ext uri="{FF2B5EF4-FFF2-40B4-BE49-F238E27FC236}">
                  <a16:creationId xmlns:a16="http://schemas.microsoft.com/office/drawing/2014/main" id="{23FD628C-AFC0-E94E-8862-E8DC7015F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8498" y="1437470"/>
              <a:ext cx="348945" cy="183486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230947" y="995607"/>
            <a:ext cx="4146298" cy="4863842"/>
            <a:chOff x="230947" y="995607"/>
            <a:chExt cx="4146298" cy="4863842"/>
          </a:xfrm>
        </p:grpSpPr>
        <p:pic>
          <p:nvPicPr>
            <p:cNvPr id="20" name="Рисунок 6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47" y="3291345"/>
              <a:ext cx="4120121" cy="2568104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7079" y="4651491"/>
              <a:ext cx="548756" cy="842768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535407" y="3620586"/>
              <a:ext cx="35046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/>
                <a:t>    </a:t>
              </a:r>
              <a:r>
                <a:rPr lang="ru-RU" sz="1400" dirty="0">
                  <a:solidFill>
                    <a:schemeClr val="accent5">
                      <a:lumMod val="75000"/>
                    </a:schemeClr>
                  </a:solidFill>
                </a:rPr>
                <a:t>Рабочая тетрадь «Две недели в </a:t>
              </a:r>
            </a:p>
            <a:p>
              <a:r>
                <a:rPr lang="ru-RU" sz="1400" dirty="0">
                  <a:solidFill>
                    <a:schemeClr val="accent5">
                      <a:lumMod val="75000"/>
                    </a:schemeClr>
                  </a:solidFill>
                </a:rPr>
                <a:t>    лагере здоровья»</a:t>
              </a:r>
            </a:p>
            <a:p>
              <a:r>
                <a:rPr lang="ru-RU" sz="1400" dirty="0">
                  <a:solidFill>
                    <a:schemeClr val="accent5">
                      <a:lumMod val="75000"/>
                    </a:schemeClr>
                  </a:solidFill>
                </a:rPr>
                <a:t>    Методическое пособие</a:t>
              </a: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14747" y="4289565"/>
              <a:ext cx="1032431" cy="1223931"/>
            </a:xfrm>
            <a:prstGeom prst="rect">
              <a:avLst/>
            </a:prstGeom>
          </p:spPr>
        </p:pic>
        <p:grpSp>
          <p:nvGrpSpPr>
            <p:cNvPr id="5" name="Группа 4"/>
            <p:cNvGrpSpPr/>
            <p:nvPr/>
          </p:nvGrpSpPr>
          <p:grpSpPr>
            <a:xfrm>
              <a:off x="257124" y="995607"/>
              <a:ext cx="4120121" cy="2440926"/>
              <a:chOff x="257124" y="995607"/>
              <a:chExt cx="4120121" cy="2440926"/>
            </a:xfrm>
          </p:grpSpPr>
          <p:pic>
            <p:nvPicPr>
              <p:cNvPr id="19" name="Рисунок 6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124" y="995607"/>
                <a:ext cx="4120121" cy="2440926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565007" y="1311344"/>
                <a:ext cx="319395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>
                    <a:solidFill>
                      <a:schemeClr val="accent5">
                        <a:lumMod val="75000"/>
                      </a:schemeClr>
                    </a:solidFill>
                  </a:rPr>
                  <a:t>    Рабочая тетрадь «Разговор о </a:t>
                </a:r>
              </a:p>
              <a:p>
                <a:r>
                  <a:rPr lang="ru-RU" sz="1400" dirty="0">
                    <a:solidFill>
                      <a:schemeClr val="accent5">
                        <a:lumMod val="75000"/>
                      </a:schemeClr>
                    </a:solidFill>
                  </a:rPr>
                  <a:t>    здоровье и правильном питании»</a:t>
                </a:r>
              </a:p>
              <a:p>
                <a:r>
                  <a:rPr lang="ru-RU" sz="1400" dirty="0">
                    <a:solidFill>
                      <a:schemeClr val="accent5">
                        <a:lumMod val="75000"/>
                      </a:schemeClr>
                    </a:solidFill>
                  </a:rPr>
                  <a:t>    Методическое пособие</a:t>
                </a:r>
              </a:p>
              <a:p>
                <a:r>
                  <a:rPr lang="ru-RU" sz="1400" dirty="0">
                    <a:solidFill>
                      <a:schemeClr val="accent5">
                        <a:lumMod val="75000"/>
                      </a:schemeClr>
                    </a:solidFill>
                  </a:rPr>
                  <a:t>    Комплект плакатов</a:t>
                </a:r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54652" y="1884376"/>
                <a:ext cx="1019245" cy="1223931"/>
              </a:xfrm>
              <a:prstGeom prst="rect">
                <a:avLst/>
              </a:prstGeom>
            </p:spPr>
          </p:pic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68277" y="2248729"/>
                <a:ext cx="547463" cy="842768"/>
              </a:xfrm>
              <a:prstGeom prst="rect">
                <a:avLst/>
              </a:prstGeom>
            </p:spPr>
          </p:pic>
          <p:pic>
            <p:nvPicPr>
              <p:cNvPr id="27" name="Рисунок 12">
                <a:extLst>
                  <a:ext uri="{FF2B5EF4-FFF2-40B4-BE49-F238E27FC236}">
                    <a16:creationId xmlns:a16="http://schemas.microsoft.com/office/drawing/2014/main" id="{56135B76-D6D4-0E41-AE4A-E84333F32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389" y="1391485"/>
                <a:ext cx="348945" cy="183486"/>
              </a:xfrm>
              <a:prstGeom prst="rect">
                <a:avLst/>
              </a:prstGeom>
            </p:spPr>
          </p:pic>
          <p:pic>
            <p:nvPicPr>
              <p:cNvPr id="29" name="Рисунок 12">
                <a:extLst>
                  <a:ext uri="{FF2B5EF4-FFF2-40B4-BE49-F238E27FC236}">
                    <a16:creationId xmlns:a16="http://schemas.microsoft.com/office/drawing/2014/main" id="{5BB4A878-3368-C049-B44E-06E882F29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389" y="1794416"/>
                <a:ext cx="348945" cy="183486"/>
              </a:xfrm>
              <a:prstGeom prst="rect">
                <a:avLst/>
              </a:prstGeom>
            </p:spPr>
          </p:pic>
          <p:pic>
            <p:nvPicPr>
              <p:cNvPr id="30" name="Рисунок 12">
                <a:extLst>
                  <a:ext uri="{FF2B5EF4-FFF2-40B4-BE49-F238E27FC236}">
                    <a16:creationId xmlns:a16="http://schemas.microsoft.com/office/drawing/2014/main" id="{4EC34052-19A4-A046-815A-74342EB37D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649" y="2032171"/>
                <a:ext cx="348945" cy="183486"/>
              </a:xfrm>
              <a:prstGeom prst="rect">
                <a:avLst/>
              </a:prstGeom>
            </p:spPr>
          </p:pic>
        </p:grpSp>
        <p:pic>
          <p:nvPicPr>
            <p:cNvPr id="36" name="Рисунок 12">
              <a:extLst>
                <a:ext uri="{FF2B5EF4-FFF2-40B4-BE49-F238E27FC236}">
                  <a16:creationId xmlns:a16="http://schemas.microsoft.com/office/drawing/2014/main" id="{4C34D6CF-5931-C340-BD77-1EDD99827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218" y="4116313"/>
              <a:ext cx="348945" cy="183486"/>
            </a:xfrm>
            <a:prstGeom prst="rect">
              <a:avLst/>
            </a:prstGeom>
          </p:spPr>
        </p:pic>
        <p:pic>
          <p:nvPicPr>
            <p:cNvPr id="37" name="Рисунок 12">
              <a:extLst>
                <a:ext uri="{FF2B5EF4-FFF2-40B4-BE49-F238E27FC236}">
                  <a16:creationId xmlns:a16="http://schemas.microsoft.com/office/drawing/2014/main" id="{8E6DA690-610C-A445-949E-75CA3CDC4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233" y="3690030"/>
              <a:ext cx="348945" cy="183486"/>
            </a:xfrm>
            <a:prstGeom prst="rect">
              <a:avLst/>
            </a:prstGeom>
          </p:spPr>
        </p:pic>
      </p:grpSp>
      <p:pic>
        <p:nvPicPr>
          <p:cNvPr id="38" name="Рисунок 12">
            <a:extLst>
              <a:ext uri="{FF2B5EF4-FFF2-40B4-BE49-F238E27FC236}">
                <a16:creationId xmlns:a16="http://schemas.microsoft.com/office/drawing/2014/main" id="{9EA868A4-3F24-E347-9F14-41FD4B4ABA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32" y="285450"/>
            <a:ext cx="490510" cy="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9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Изображение 19" descr="56t3@2x-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17929"/>
          <a:stretch/>
        </p:blipFill>
        <p:spPr>
          <a:xfrm>
            <a:off x="-11206" y="5570376"/>
            <a:ext cx="12191999" cy="12876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586" y="146386"/>
            <a:ext cx="10838205" cy="629158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B64A8A"/>
                </a:solidFill>
              </a:rPr>
              <a:t>Основное содержание программы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2943" b="2833"/>
          <a:stretch/>
        </p:blipFill>
        <p:spPr>
          <a:xfrm>
            <a:off x="910243" y="3252991"/>
            <a:ext cx="1983600" cy="19858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761" y="1069445"/>
            <a:ext cx="1983600" cy="1839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10458"/>
          <a:stretch/>
        </p:blipFill>
        <p:spPr>
          <a:xfrm>
            <a:off x="881295" y="1064198"/>
            <a:ext cx="1983600" cy="1985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761" y="3142087"/>
            <a:ext cx="1983600" cy="1962744"/>
          </a:xfrm>
          <a:prstGeom prst="rect">
            <a:avLst/>
          </a:prstGeom>
        </p:spPr>
      </p:pic>
      <p:pic>
        <p:nvPicPr>
          <p:cNvPr id="10" name="Изображение 19" descr="56t3@2x-8.png">
            <a:extLst>
              <a:ext uri="{FF2B5EF4-FFF2-40B4-BE49-F238E27FC236}">
                <a16:creationId xmlns:a16="http://schemas.microsoft.com/office/drawing/2014/main" id="{F080D52D-6B08-FF41-B9FF-BEC6E15E5F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17929"/>
          <a:stretch/>
        </p:blipFill>
        <p:spPr>
          <a:xfrm>
            <a:off x="0" y="5570376"/>
            <a:ext cx="12191999" cy="1287624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9CEC010-0A35-0243-BD9B-C1470E80D459}"/>
              </a:ext>
            </a:extLst>
          </p:cNvPr>
          <p:cNvGrpSpPr/>
          <p:nvPr/>
        </p:nvGrpSpPr>
        <p:grpSpPr>
          <a:xfrm>
            <a:off x="10858707" y="5482500"/>
            <a:ext cx="961696" cy="954107"/>
            <a:chOff x="10906005" y="5805703"/>
            <a:chExt cx="961696" cy="954107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DA99039F-B0D2-F44B-815A-996E23274419}"/>
                </a:ext>
              </a:extLst>
            </p:cNvPr>
            <p:cNvSpPr/>
            <p:nvPr/>
          </p:nvSpPr>
          <p:spPr>
            <a:xfrm>
              <a:off x="10906005" y="5805703"/>
              <a:ext cx="961696" cy="9541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296BFB2-CF04-3C43-AF46-5881F54D6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580" y="5874322"/>
              <a:ext cx="738078" cy="779083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79CCD4-03B8-7D43-A9DA-B76F1D7193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95" y="435040"/>
            <a:ext cx="6278880" cy="54404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5827" y="946774"/>
            <a:ext cx="4624792" cy="4282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Режим и рацион питания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Гигиена питания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Этикет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Роль физической активности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Режим дня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Правила приготовления пищи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Правила поведения в магазине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Традиции питания у разных народов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История кулинарии 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1E57E6-DF76-8E48-A0B0-179184EFFC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047" y="1250706"/>
            <a:ext cx="381990" cy="218676"/>
          </a:xfrm>
          <a:prstGeom prst="rect">
            <a:avLst/>
          </a:prstGeom>
        </p:spPr>
      </p:pic>
      <p:pic>
        <p:nvPicPr>
          <p:cNvPr id="27" name="Рисунок 12">
            <a:extLst>
              <a:ext uri="{FF2B5EF4-FFF2-40B4-BE49-F238E27FC236}">
                <a16:creationId xmlns:a16="http://schemas.microsoft.com/office/drawing/2014/main" id="{CBDFCD07-9A1D-7E48-95DF-92FB002876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640" y="250905"/>
            <a:ext cx="490510" cy="25792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E2CA972-EE8B-B549-A9AC-BE3C6FE8A5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362" y="1735656"/>
            <a:ext cx="381990" cy="21867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0EA5369-7CAA-6B47-ABE2-7ED536F0DF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15" y="4478544"/>
            <a:ext cx="381990" cy="21867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B82D628-05C5-9A4C-BC92-0AEEEB5EE7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362" y="4018772"/>
            <a:ext cx="381990" cy="21867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F178FBD-0777-644C-A296-2D4DEE5590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23" y="3536366"/>
            <a:ext cx="381990" cy="21867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AB4C8AC-93BD-6547-A568-C66F65228F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047" y="3086009"/>
            <a:ext cx="381990" cy="21867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08E24F6-FFC9-BF47-8A74-A6756DC0D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42" y="2616286"/>
            <a:ext cx="381990" cy="21867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386FA3C-0B04-6E41-A6AD-E351C7A7EF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817" y="2175418"/>
            <a:ext cx="381990" cy="21867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166D52E-7402-E64B-99E2-66FD30888F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84" y="4922326"/>
            <a:ext cx="381990" cy="21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16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1669" y="253062"/>
            <a:ext cx="1184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B64A8A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56646" y="2442996"/>
            <a:ext cx="38421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dirty="0">
              <a:solidFill>
                <a:prstClr val="black"/>
              </a:solidFill>
              <a:latin typeface="Roboto (Основной текст)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1669" y="95894"/>
            <a:ext cx="11908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D93B8E"/>
                </a:solidFill>
              </a:rPr>
              <a:t>Основная форма реализации программы – </a:t>
            </a:r>
          </a:p>
          <a:p>
            <a:pPr algn="ctr"/>
            <a:r>
              <a:rPr lang="ru-RU" sz="2400" b="1" dirty="0">
                <a:solidFill>
                  <a:srgbClr val="D93B8E"/>
                </a:solidFill>
              </a:rPr>
              <a:t>игра и практическая деятельность</a:t>
            </a:r>
            <a:endParaRPr lang="ru-RU" sz="2400" b="1" dirty="0">
              <a:solidFill>
                <a:srgbClr val="F6A021"/>
              </a:solidFill>
              <a:ea typeface="+mj-ea"/>
              <a:cs typeface="+mj-cs"/>
            </a:endParaRPr>
          </a:p>
        </p:txBody>
      </p:sp>
      <p:pic>
        <p:nvPicPr>
          <p:cNvPr id="10" name="Изображение 19" descr="56t3@2x-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17929"/>
          <a:stretch/>
        </p:blipFill>
        <p:spPr>
          <a:xfrm>
            <a:off x="4560" y="5570376"/>
            <a:ext cx="12191999" cy="1287624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F32F103-B917-D94D-87CE-C90534DF3E4C}"/>
              </a:ext>
            </a:extLst>
          </p:cNvPr>
          <p:cNvGrpSpPr/>
          <p:nvPr/>
        </p:nvGrpSpPr>
        <p:grpSpPr>
          <a:xfrm>
            <a:off x="10858707" y="5482500"/>
            <a:ext cx="961696" cy="954107"/>
            <a:chOff x="10906005" y="5805703"/>
            <a:chExt cx="961696" cy="954107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B1BBFDE8-C83E-8E40-BBD0-FAE8274FE9C3}"/>
                </a:ext>
              </a:extLst>
            </p:cNvPr>
            <p:cNvSpPr/>
            <p:nvPr/>
          </p:nvSpPr>
          <p:spPr>
            <a:xfrm>
              <a:off x="10906005" y="5805703"/>
              <a:ext cx="961696" cy="9541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B27F910-9571-4341-857E-6D58EF44E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580" y="5874322"/>
              <a:ext cx="738078" cy="779083"/>
            </a:xfrm>
            <a:prstGeom prst="rect">
              <a:avLst/>
            </a:prstGeom>
          </p:spPr>
        </p:pic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57D6E1B-DF08-894E-B314-79DC07DAC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8" y="690664"/>
            <a:ext cx="10291864" cy="5274662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4151B0DC-F3A9-C04D-A670-1B55FDE56AFA}"/>
              </a:ext>
            </a:extLst>
          </p:cNvPr>
          <p:cNvGrpSpPr/>
          <p:nvPr/>
        </p:nvGrpSpPr>
        <p:grpSpPr>
          <a:xfrm>
            <a:off x="7743142" y="2699361"/>
            <a:ext cx="1459013" cy="1422000"/>
            <a:chOff x="2658902" y="1831365"/>
            <a:chExt cx="1459013" cy="1422000"/>
          </a:xfrm>
        </p:grpSpPr>
        <p:sp>
          <p:nvSpPr>
            <p:cNvPr id="16" name="Восьмиугольник 15">
              <a:extLst>
                <a:ext uri="{FF2B5EF4-FFF2-40B4-BE49-F238E27FC236}">
                  <a16:creationId xmlns:a16="http://schemas.microsoft.com/office/drawing/2014/main" id="{62086436-BEB4-FE46-A0E5-435B618C6A9E}"/>
                </a:ext>
              </a:extLst>
            </p:cNvPr>
            <p:cNvSpPr/>
            <p:nvPr/>
          </p:nvSpPr>
          <p:spPr>
            <a:xfrm>
              <a:off x="2684884" y="1831365"/>
              <a:ext cx="1422000" cy="1422000"/>
            </a:xfrm>
            <a:prstGeom prst="octagon">
              <a:avLst/>
            </a:prstGeom>
            <a:solidFill>
              <a:srgbClr val="F6A02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FE18B087-8C45-7241-84DA-FBB9EE9B1988}"/>
                </a:ext>
              </a:extLst>
            </p:cNvPr>
            <p:cNvSpPr/>
            <p:nvPr/>
          </p:nvSpPr>
          <p:spPr>
            <a:xfrm>
              <a:off x="2658902" y="2204509"/>
              <a:ext cx="14590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dirty="0">
                  <a:solidFill>
                    <a:schemeClr val="bg1"/>
                  </a:solidFill>
                  <a:latin typeface="Arial" panose="020B0604020202020204" pitchFamily="34" charset="0"/>
                </a:rPr>
                <a:t>Игровые</a:t>
              </a:r>
            </a:p>
            <a:p>
              <a:pPr algn="ctr"/>
              <a:r>
                <a:rPr lang="ru-RU" altLang="ru-RU" dirty="0">
                  <a:solidFill>
                    <a:schemeClr val="bg1"/>
                  </a:solidFill>
                  <a:latin typeface="Arial" panose="020B0604020202020204" pitchFamily="34" charset="0"/>
                </a:rPr>
                <a:t>задания</a:t>
              </a:r>
              <a:endParaRPr lang="en-US" altLang="ru-RU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5468122-0A03-AF4C-A736-121AD5738A12}"/>
              </a:ext>
            </a:extLst>
          </p:cNvPr>
          <p:cNvGrpSpPr/>
          <p:nvPr/>
        </p:nvGrpSpPr>
        <p:grpSpPr>
          <a:xfrm>
            <a:off x="4050903" y="1369172"/>
            <a:ext cx="1472059" cy="1420611"/>
            <a:chOff x="4181845" y="1858094"/>
            <a:chExt cx="1472059" cy="1420611"/>
          </a:xfrm>
        </p:grpSpPr>
        <p:sp>
          <p:nvSpPr>
            <p:cNvPr id="17" name="Восьмиугольник 16">
              <a:extLst>
                <a:ext uri="{FF2B5EF4-FFF2-40B4-BE49-F238E27FC236}">
                  <a16:creationId xmlns:a16="http://schemas.microsoft.com/office/drawing/2014/main" id="{3406EAFB-AC1B-E140-8B0A-ACE4BC57F1DB}"/>
                </a:ext>
              </a:extLst>
            </p:cNvPr>
            <p:cNvSpPr/>
            <p:nvPr/>
          </p:nvSpPr>
          <p:spPr>
            <a:xfrm>
              <a:off x="4203404" y="1858094"/>
              <a:ext cx="1420842" cy="1420611"/>
            </a:xfrm>
            <a:prstGeom prst="octagon">
              <a:avLst/>
            </a:prstGeom>
            <a:solidFill>
              <a:srgbClr val="8DC044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864491AB-D0F8-FD49-9040-97C284B1A0CF}"/>
                </a:ext>
              </a:extLst>
            </p:cNvPr>
            <p:cNvSpPr/>
            <p:nvPr/>
          </p:nvSpPr>
          <p:spPr>
            <a:xfrm>
              <a:off x="4181845" y="2270388"/>
              <a:ext cx="14720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dirty="0">
                  <a:solidFill>
                    <a:schemeClr val="bg1"/>
                  </a:solidFill>
                  <a:latin typeface="Arial" panose="020B0604020202020204" pitchFamily="34" charset="0"/>
                </a:rPr>
                <a:t>Ролевые</a:t>
              </a:r>
            </a:p>
            <a:p>
              <a:pPr algn="ctr"/>
              <a:r>
                <a:rPr lang="ru-RU" altLang="ru-RU" dirty="0">
                  <a:solidFill>
                    <a:schemeClr val="bg1"/>
                  </a:solidFill>
                  <a:latin typeface="Arial" panose="020B0604020202020204" pitchFamily="34" charset="0"/>
                </a:rPr>
                <a:t>игры</a:t>
              </a:r>
              <a:endParaRPr lang="en-US" altLang="ru-RU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4F90DDF-121A-9F42-A862-16618B2D9741}"/>
              </a:ext>
            </a:extLst>
          </p:cNvPr>
          <p:cNvGrpSpPr/>
          <p:nvPr/>
        </p:nvGrpSpPr>
        <p:grpSpPr>
          <a:xfrm>
            <a:off x="6643884" y="3870598"/>
            <a:ext cx="1472648" cy="1420611"/>
            <a:chOff x="5724927" y="1664968"/>
            <a:chExt cx="1472648" cy="1420611"/>
          </a:xfrm>
        </p:grpSpPr>
        <p:sp>
          <p:nvSpPr>
            <p:cNvPr id="18" name="Восьмиугольник 17">
              <a:extLst>
                <a:ext uri="{FF2B5EF4-FFF2-40B4-BE49-F238E27FC236}">
                  <a16:creationId xmlns:a16="http://schemas.microsoft.com/office/drawing/2014/main" id="{2FDBE7C4-EDD5-0048-B056-D579DA683BF8}"/>
                </a:ext>
              </a:extLst>
            </p:cNvPr>
            <p:cNvSpPr/>
            <p:nvPr/>
          </p:nvSpPr>
          <p:spPr>
            <a:xfrm>
              <a:off x="5761182" y="1664968"/>
              <a:ext cx="1420842" cy="1420611"/>
            </a:xfrm>
            <a:prstGeom prst="octagon">
              <a:avLst/>
            </a:prstGeom>
            <a:solidFill>
              <a:srgbClr val="EB5599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EB121544-0280-6342-921D-D8B8F46C82CC}"/>
                </a:ext>
              </a:extLst>
            </p:cNvPr>
            <p:cNvSpPr/>
            <p:nvPr/>
          </p:nvSpPr>
          <p:spPr>
            <a:xfrm>
              <a:off x="5724927" y="2192905"/>
              <a:ext cx="147264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dirty="0">
                  <a:solidFill>
                    <a:schemeClr val="bg1"/>
                  </a:solidFill>
                  <a:latin typeface="Arial" panose="020B0604020202020204" pitchFamily="34" charset="0"/>
                </a:rPr>
                <a:t>Конкурсы</a:t>
              </a:r>
              <a:endParaRPr lang="en-US" altLang="ru-RU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66985208-2F98-BE43-9B38-B4723EB2F5B7}"/>
              </a:ext>
            </a:extLst>
          </p:cNvPr>
          <p:cNvGrpSpPr/>
          <p:nvPr/>
        </p:nvGrpSpPr>
        <p:grpSpPr>
          <a:xfrm>
            <a:off x="2946983" y="2584909"/>
            <a:ext cx="1472060" cy="1422000"/>
            <a:chOff x="3796411" y="3409737"/>
            <a:chExt cx="1472060" cy="1422000"/>
          </a:xfrm>
        </p:grpSpPr>
        <p:sp>
          <p:nvSpPr>
            <p:cNvPr id="19" name="Восьмиугольник 18">
              <a:extLst>
                <a:ext uri="{FF2B5EF4-FFF2-40B4-BE49-F238E27FC236}">
                  <a16:creationId xmlns:a16="http://schemas.microsoft.com/office/drawing/2014/main" id="{64E682BF-113F-D547-9EEC-EC0E996EB348}"/>
                </a:ext>
              </a:extLst>
            </p:cNvPr>
            <p:cNvSpPr/>
            <p:nvPr/>
          </p:nvSpPr>
          <p:spPr>
            <a:xfrm>
              <a:off x="3829362" y="3409737"/>
              <a:ext cx="1422000" cy="1422000"/>
            </a:xfrm>
            <a:prstGeom prst="octagon">
              <a:avLst/>
            </a:prstGeom>
            <a:solidFill>
              <a:srgbClr val="7196C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FB81438-D797-7448-A19B-3D286810CBA3}"/>
                </a:ext>
              </a:extLst>
            </p:cNvPr>
            <p:cNvSpPr/>
            <p:nvPr/>
          </p:nvSpPr>
          <p:spPr>
            <a:xfrm>
              <a:off x="3796411" y="3938554"/>
              <a:ext cx="14720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dirty="0">
                  <a:solidFill>
                    <a:schemeClr val="bg1"/>
                  </a:solidFill>
                  <a:latin typeface="Arial" panose="020B0604020202020204" pitchFamily="34" charset="0"/>
                </a:rPr>
                <a:t>Проекты</a:t>
              </a:r>
              <a:endParaRPr lang="en-US" altLang="ru-RU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97B7AEE-0D2D-8245-846D-F006810F5120}"/>
              </a:ext>
            </a:extLst>
          </p:cNvPr>
          <p:cNvGrpSpPr/>
          <p:nvPr/>
        </p:nvGrpSpPr>
        <p:grpSpPr>
          <a:xfrm>
            <a:off x="6713651" y="1367814"/>
            <a:ext cx="1432514" cy="1420611"/>
            <a:chOff x="6760926" y="2678110"/>
            <a:chExt cx="1432514" cy="1420611"/>
          </a:xfrm>
        </p:grpSpPr>
        <p:sp>
          <p:nvSpPr>
            <p:cNvPr id="21" name="Восьмиугольник 20">
              <a:extLst>
                <a:ext uri="{FF2B5EF4-FFF2-40B4-BE49-F238E27FC236}">
                  <a16:creationId xmlns:a16="http://schemas.microsoft.com/office/drawing/2014/main" id="{F1712BD5-FA15-B649-8582-9B4CBF8969F8}"/>
                </a:ext>
              </a:extLst>
            </p:cNvPr>
            <p:cNvSpPr/>
            <p:nvPr/>
          </p:nvSpPr>
          <p:spPr>
            <a:xfrm>
              <a:off x="6772598" y="2678110"/>
              <a:ext cx="1420842" cy="1420611"/>
            </a:xfrm>
            <a:prstGeom prst="octagon">
              <a:avLst/>
            </a:prstGeom>
            <a:solidFill>
              <a:srgbClr val="9361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highlight>
                  <a:srgbClr val="D15FAE"/>
                </a:highlight>
              </a:endParaRP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85B3557A-E13D-2D4F-802C-BBA10B783356}"/>
                </a:ext>
              </a:extLst>
            </p:cNvPr>
            <p:cNvSpPr/>
            <p:nvPr/>
          </p:nvSpPr>
          <p:spPr>
            <a:xfrm>
              <a:off x="6760926" y="3093848"/>
              <a:ext cx="143187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dirty="0">
                  <a:solidFill>
                    <a:schemeClr val="bg1"/>
                  </a:solidFill>
                  <a:latin typeface="Arial" panose="020B0604020202020204" pitchFamily="34" charset="0"/>
                </a:rPr>
                <a:t>Творческие</a:t>
              </a:r>
            </a:p>
            <a:p>
              <a:pPr algn="ctr"/>
              <a:r>
                <a:rPr lang="ru-RU" altLang="ru-RU" dirty="0">
                  <a:solidFill>
                    <a:schemeClr val="bg1"/>
                  </a:solidFill>
                  <a:latin typeface="Arial" panose="020B0604020202020204" pitchFamily="34" charset="0"/>
                </a:rPr>
                <a:t>задания</a:t>
              </a:r>
              <a:endParaRPr lang="en-US" altLang="ru-RU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6" r="4237"/>
          <a:stretch/>
        </p:blipFill>
        <p:spPr>
          <a:xfrm>
            <a:off x="4024508" y="3875845"/>
            <a:ext cx="1420611" cy="1420611"/>
          </a:xfrm>
          <a:prstGeom prst="octagon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t="-1246" r="10764" b="1246"/>
          <a:stretch/>
        </p:blipFill>
        <p:spPr>
          <a:xfrm>
            <a:off x="8957996" y="3783499"/>
            <a:ext cx="1422001" cy="1422001"/>
          </a:xfrm>
          <a:prstGeom prst="octagon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t="9006" r="37085" b="4626"/>
          <a:stretch/>
        </p:blipFill>
        <p:spPr>
          <a:xfrm>
            <a:off x="5265516" y="2452370"/>
            <a:ext cx="1752539" cy="1752539"/>
          </a:xfrm>
          <a:prstGeom prst="octagon">
            <a:avLst/>
          </a:prstGeom>
          <a:ln w="57150">
            <a:solidFill>
              <a:schemeClr val="bg1"/>
            </a:solidFill>
          </a:ln>
        </p:spPr>
      </p:pic>
      <p:pic>
        <p:nvPicPr>
          <p:cNvPr id="32" name="Рисунок 12">
            <a:extLst>
              <a:ext uri="{FF2B5EF4-FFF2-40B4-BE49-F238E27FC236}">
                <a16:creationId xmlns:a16="http://schemas.microsoft.com/office/drawing/2014/main" id="{1778E318-81C7-2648-BD4E-C867784B29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925" y="213938"/>
            <a:ext cx="490510" cy="25792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55468122-0A03-AF4C-A736-121AD5738A12}"/>
              </a:ext>
            </a:extLst>
          </p:cNvPr>
          <p:cNvGrpSpPr/>
          <p:nvPr/>
        </p:nvGrpSpPr>
        <p:grpSpPr>
          <a:xfrm>
            <a:off x="4084343" y="1417086"/>
            <a:ext cx="1472059" cy="1420611"/>
            <a:chOff x="4181845" y="1858094"/>
            <a:chExt cx="1472059" cy="1420611"/>
          </a:xfrm>
        </p:grpSpPr>
        <p:sp>
          <p:nvSpPr>
            <p:cNvPr id="34" name="Восьмиугольник 33">
              <a:extLst>
                <a:ext uri="{FF2B5EF4-FFF2-40B4-BE49-F238E27FC236}">
                  <a16:creationId xmlns:a16="http://schemas.microsoft.com/office/drawing/2014/main" id="{3406EAFB-AC1B-E140-8B0A-ACE4BC57F1DB}"/>
                </a:ext>
              </a:extLst>
            </p:cNvPr>
            <p:cNvSpPr/>
            <p:nvPr/>
          </p:nvSpPr>
          <p:spPr>
            <a:xfrm>
              <a:off x="4203404" y="1858094"/>
              <a:ext cx="1420842" cy="1420611"/>
            </a:xfrm>
            <a:prstGeom prst="octagon">
              <a:avLst/>
            </a:prstGeom>
            <a:solidFill>
              <a:srgbClr val="8DC044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864491AB-D0F8-FD49-9040-97C284B1A0CF}"/>
                </a:ext>
              </a:extLst>
            </p:cNvPr>
            <p:cNvSpPr/>
            <p:nvPr/>
          </p:nvSpPr>
          <p:spPr>
            <a:xfrm>
              <a:off x="4181845" y="2270388"/>
              <a:ext cx="14720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dirty="0">
                  <a:solidFill>
                    <a:schemeClr val="bg1"/>
                  </a:solidFill>
                  <a:latin typeface="Arial" panose="020B0604020202020204" pitchFamily="34" charset="0"/>
                </a:rPr>
                <a:t>Ролевые</a:t>
              </a:r>
            </a:p>
            <a:p>
              <a:pPr algn="ctr"/>
              <a:r>
                <a:rPr lang="ru-RU" altLang="ru-RU" dirty="0">
                  <a:solidFill>
                    <a:schemeClr val="bg1"/>
                  </a:solidFill>
                  <a:latin typeface="Arial" panose="020B0604020202020204" pitchFamily="34" charset="0"/>
                </a:rPr>
                <a:t>игры</a:t>
              </a:r>
              <a:endParaRPr lang="en-US" altLang="ru-RU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F4F90DDF-121A-9F42-A862-16618B2D9741}"/>
              </a:ext>
            </a:extLst>
          </p:cNvPr>
          <p:cNvGrpSpPr/>
          <p:nvPr/>
        </p:nvGrpSpPr>
        <p:grpSpPr>
          <a:xfrm>
            <a:off x="6677324" y="3918512"/>
            <a:ext cx="1472648" cy="1420611"/>
            <a:chOff x="5724927" y="1664968"/>
            <a:chExt cx="1472648" cy="1420611"/>
          </a:xfrm>
        </p:grpSpPr>
        <p:sp>
          <p:nvSpPr>
            <p:cNvPr id="37" name="Восьмиугольник 36">
              <a:extLst>
                <a:ext uri="{FF2B5EF4-FFF2-40B4-BE49-F238E27FC236}">
                  <a16:creationId xmlns:a16="http://schemas.microsoft.com/office/drawing/2014/main" id="{2FDBE7C4-EDD5-0048-B056-D579DA683BF8}"/>
                </a:ext>
              </a:extLst>
            </p:cNvPr>
            <p:cNvSpPr/>
            <p:nvPr/>
          </p:nvSpPr>
          <p:spPr>
            <a:xfrm>
              <a:off x="5761182" y="1664968"/>
              <a:ext cx="1420842" cy="1420611"/>
            </a:xfrm>
            <a:prstGeom prst="octagon">
              <a:avLst/>
            </a:prstGeom>
            <a:solidFill>
              <a:srgbClr val="EB5599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EB121544-0280-6342-921D-D8B8F46C82CC}"/>
                </a:ext>
              </a:extLst>
            </p:cNvPr>
            <p:cNvSpPr/>
            <p:nvPr/>
          </p:nvSpPr>
          <p:spPr>
            <a:xfrm>
              <a:off x="5724927" y="2192905"/>
              <a:ext cx="147264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dirty="0">
                  <a:solidFill>
                    <a:schemeClr val="bg1"/>
                  </a:solidFill>
                  <a:latin typeface="Arial" panose="020B0604020202020204" pitchFamily="34" charset="0"/>
                </a:rPr>
                <a:t>Конкурсы</a:t>
              </a:r>
              <a:endParaRPr lang="en-US" altLang="ru-RU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66985208-2F98-BE43-9B38-B4723EB2F5B7}"/>
              </a:ext>
            </a:extLst>
          </p:cNvPr>
          <p:cNvGrpSpPr/>
          <p:nvPr/>
        </p:nvGrpSpPr>
        <p:grpSpPr>
          <a:xfrm>
            <a:off x="2980423" y="2632823"/>
            <a:ext cx="1472060" cy="1422000"/>
            <a:chOff x="3796411" y="3409737"/>
            <a:chExt cx="1472060" cy="1422000"/>
          </a:xfrm>
        </p:grpSpPr>
        <p:sp>
          <p:nvSpPr>
            <p:cNvPr id="40" name="Восьмиугольник 39">
              <a:extLst>
                <a:ext uri="{FF2B5EF4-FFF2-40B4-BE49-F238E27FC236}">
                  <a16:creationId xmlns:a16="http://schemas.microsoft.com/office/drawing/2014/main" id="{64E682BF-113F-D547-9EEC-EC0E996EB348}"/>
                </a:ext>
              </a:extLst>
            </p:cNvPr>
            <p:cNvSpPr/>
            <p:nvPr/>
          </p:nvSpPr>
          <p:spPr>
            <a:xfrm>
              <a:off x="3829362" y="3409737"/>
              <a:ext cx="1422000" cy="1422000"/>
            </a:xfrm>
            <a:prstGeom prst="octagon">
              <a:avLst/>
            </a:prstGeom>
            <a:solidFill>
              <a:srgbClr val="7196C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5FB81438-D797-7448-A19B-3D286810CBA3}"/>
                </a:ext>
              </a:extLst>
            </p:cNvPr>
            <p:cNvSpPr/>
            <p:nvPr/>
          </p:nvSpPr>
          <p:spPr>
            <a:xfrm>
              <a:off x="3796411" y="3938554"/>
              <a:ext cx="14720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dirty="0">
                  <a:solidFill>
                    <a:schemeClr val="bg1"/>
                  </a:solidFill>
                  <a:latin typeface="Arial" panose="020B0604020202020204" pitchFamily="34" charset="0"/>
                </a:rPr>
                <a:t>Проекты</a:t>
              </a:r>
              <a:endParaRPr lang="en-US" altLang="ru-RU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97B7AEE-0D2D-8245-846D-F006810F5120}"/>
              </a:ext>
            </a:extLst>
          </p:cNvPr>
          <p:cNvGrpSpPr/>
          <p:nvPr/>
        </p:nvGrpSpPr>
        <p:grpSpPr>
          <a:xfrm>
            <a:off x="6747091" y="1415728"/>
            <a:ext cx="1432514" cy="1420611"/>
            <a:chOff x="6760926" y="2678110"/>
            <a:chExt cx="1432514" cy="1420611"/>
          </a:xfrm>
        </p:grpSpPr>
        <p:sp>
          <p:nvSpPr>
            <p:cNvPr id="43" name="Восьмиугольник 42">
              <a:extLst>
                <a:ext uri="{FF2B5EF4-FFF2-40B4-BE49-F238E27FC236}">
                  <a16:creationId xmlns:a16="http://schemas.microsoft.com/office/drawing/2014/main" id="{F1712BD5-FA15-B649-8582-9B4CBF8969F8}"/>
                </a:ext>
              </a:extLst>
            </p:cNvPr>
            <p:cNvSpPr/>
            <p:nvPr/>
          </p:nvSpPr>
          <p:spPr>
            <a:xfrm>
              <a:off x="6772598" y="2678110"/>
              <a:ext cx="1420842" cy="1420611"/>
            </a:xfrm>
            <a:prstGeom prst="octagon">
              <a:avLst/>
            </a:prstGeom>
            <a:solidFill>
              <a:srgbClr val="9361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highlight>
                  <a:srgbClr val="D15FAE"/>
                </a:highlight>
              </a:endParaRPr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85B3557A-E13D-2D4F-802C-BBA10B783356}"/>
                </a:ext>
              </a:extLst>
            </p:cNvPr>
            <p:cNvSpPr/>
            <p:nvPr/>
          </p:nvSpPr>
          <p:spPr>
            <a:xfrm>
              <a:off x="6760926" y="3093848"/>
              <a:ext cx="143187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dirty="0">
                  <a:solidFill>
                    <a:schemeClr val="bg1"/>
                  </a:solidFill>
                  <a:latin typeface="Arial" panose="020B0604020202020204" pitchFamily="34" charset="0"/>
                </a:rPr>
                <a:t>Творческие</a:t>
              </a:r>
            </a:p>
            <a:p>
              <a:pPr algn="ctr"/>
              <a:r>
                <a:rPr lang="ru-RU" altLang="ru-RU" dirty="0">
                  <a:solidFill>
                    <a:schemeClr val="bg1"/>
                  </a:solidFill>
                  <a:latin typeface="Arial" panose="020B0604020202020204" pitchFamily="34" charset="0"/>
                </a:rPr>
                <a:t>задания</a:t>
              </a:r>
              <a:endParaRPr lang="en-US" altLang="ru-RU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6" r="4237"/>
          <a:stretch/>
        </p:blipFill>
        <p:spPr>
          <a:xfrm>
            <a:off x="4057948" y="3923759"/>
            <a:ext cx="1420611" cy="1420611"/>
          </a:xfrm>
          <a:prstGeom prst="octagon">
            <a:avLst/>
          </a:prstGeom>
          <a:ln w="57150">
            <a:solidFill>
              <a:schemeClr val="bg1"/>
            </a:solidFill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t="9006" r="37085" b="4626"/>
          <a:stretch/>
        </p:blipFill>
        <p:spPr>
          <a:xfrm>
            <a:off x="5298956" y="2500284"/>
            <a:ext cx="1752539" cy="1752539"/>
          </a:xfrm>
          <a:prstGeom prst="octagon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39722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807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D15FAE"/>
                </a:solidFill>
              </a:rPr>
              <a:t>Цифровая платформа программы </a:t>
            </a:r>
          </a:p>
          <a:p>
            <a:pPr algn="ctr"/>
            <a:r>
              <a:rPr lang="ru-RU" sz="2400" b="1" dirty="0">
                <a:solidFill>
                  <a:srgbClr val="D15FAE"/>
                </a:solidFill>
              </a:rPr>
              <a:t>помогает в подготовке занятий по программе </a:t>
            </a:r>
          </a:p>
          <a:p>
            <a:pPr algn="ctr"/>
            <a:r>
              <a:rPr lang="ru-RU" sz="2400" b="1" dirty="0">
                <a:solidFill>
                  <a:srgbClr val="D15FAE"/>
                </a:solidFill>
              </a:rPr>
              <a:t>«Разговор о правильном питании»</a:t>
            </a:r>
          </a:p>
        </p:txBody>
      </p:sp>
      <p:sp>
        <p:nvSpPr>
          <p:cNvPr id="2" name="Rectangle 1"/>
          <p:cNvSpPr/>
          <p:nvPr/>
        </p:nvSpPr>
        <p:spPr>
          <a:xfrm>
            <a:off x="500749" y="3146892"/>
            <a:ext cx="307936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83B72F"/>
                </a:solidFill>
                <a:hlinkClick r:id="rId3"/>
              </a:rPr>
              <a:t>https://www.prav-pit.ru</a:t>
            </a:r>
            <a:endParaRPr lang="ru-RU" sz="2000" dirty="0">
              <a:solidFill>
                <a:srgbClr val="83B72F"/>
              </a:solidFill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5" y="2142181"/>
            <a:ext cx="3245655" cy="10047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7449" y="2434536"/>
            <a:ext cx="23438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8DC044"/>
                </a:solidFill>
                <a:latin typeface="Roboto" pitchFamily="2" charset="0"/>
                <a:ea typeface="Roboto" pitchFamily="2" charset="0"/>
              </a:rPr>
              <a:t>Сайт программы</a:t>
            </a:r>
            <a:endParaRPr lang="ru-RU" sz="2000" dirty="0"/>
          </a:p>
        </p:txBody>
      </p:sp>
      <p:pic>
        <p:nvPicPr>
          <p:cNvPr id="8" name="Изображение 19" descr="56t3@2x-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17929"/>
          <a:stretch/>
        </p:blipFill>
        <p:spPr>
          <a:xfrm>
            <a:off x="-11206" y="5570376"/>
            <a:ext cx="12191999" cy="12876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C69FD9-D465-4B4C-86F0-AE4AB1A9BD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50" y="1177047"/>
            <a:ext cx="7955622" cy="4484451"/>
          </a:xfrm>
          <a:prstGeom prst="rect">
            <a:avLst/>
          </a:prstGeom>
        </p:spPr>
      </p:pic>
      <p:pic>
        <p:nvPicPr>
          <p:cNvPr id="4" name="Рисунок 5"/>
          <p:cNvPicPr>
            <a:picLocks noChangeAspect="1"/>
          </p:cNvPicPr>
          <p:nvPr/>
        </p:nvPicPr>
        <p:blipFill rotWithShape="1">
          <a:blip r:embed="rId7"/>
          <a:srcRect l="2896" b="3292"/>
          <a:stretch/>
        </p:blipFill>
        <p:spPr>
          <a:xfrm>
            <a:off x="4070966" y="1641401"/>
            <a:ext cx="6724246" cy="3566700"/>
          </a:xfrm>
          <a:prstGeom prst="round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A1F03AA-2933-614B-8048-9F1B0BAED332}"/>
              </a:ext>
            </a:extLst>
          </p:cNvPr>
          <p:cNvGrpSpPr/>
          <p:nvPr/>
        </p:nvGrpSpPr>
        <p:grpSpPr>
          <a:xfrm>
            <a:off x="10858707" y="5482500"/>
            <a:ext cx="961696" cy="954107"/>
            <a:chOff x="10906005" y="5805703"/>
            <a:chExt cx="961696" cy="954107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D3834E72-EE9C-DB40-8166-A0512FDA7A2D}"/>
                </a:ext>
              </a:extLst>
            </p:cNvPr>
            <p:cNvSpPr/>
            <p:nvPr/>
          </p:nvSpPr>
          <p:spPr>
            <a:xfrm>
              <a:off x="10906005" y="5805703"/>
              <a:ext cx="961696" cy="9541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EA2DA8C-A880-1546-9E2F-C825F248E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580" y="5874322"/>
              <a:ext cx="738078" cy="779083"/>
            </a:xfrm>
            <a:prstGeom prst="rect">
              <a:avLst/>
            </a:prstGeom>
          </p:spPr>
        </p:pic>
      </p:grpSp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65F368BF-DF24-0B47-9308-8FFE7E2916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94" y="159585"/>
            <a:ext cx="490510" cy="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1025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150" r="1635" b="1"/>
          <a:stretch/>
        </p:blipFill>
        <p:spPr>
          <a:xfrm>
            <a:off x="8315232" y="961767"/>
            <a:ext cx="3623137" cy="2159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2794" b="974"/>
          <a:stretch/>
        </p:blipFill>
        <p:spPr>
          <a:xfrm>
            <a:off x="8016732" y="1919202"/>
            <a:ext cx="3683363" cy="2390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267" r="2077"/>
          <a:stretch/>
        </p:blipFill>
        <p:spPr>
          <a:xfrm>
            <a:off x="7672608" y="3045401"/>
            <a:ext cx="3789214" cy="2203378"/>
          </a:xfrm>
          <a:prstGeom prst="rect">
            <a:avLst/>
          </a:prstGeom>
        </p:spPr>
      </p:pic>
      <p:pic>
        <p:nvPicPr>
          <p:cNvPr id="9" name="Изображение 19" descr="56t3@2x-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17929"/>
          <a:stretch/>
        </p:blipFill>
        <p:spPr>
          <a:xfrm>
            <a:off x="-11206" y="5570376"/>
            <a:ext cx="12191999" cy="1287624"/>
          </a:xfrm>
          <a:prstGeom prst="rect">
            <a:avLst/>
          </a:prstGeom>
        </p:spPr>
      </p:pic>
      <p:sp>
        <p:nvSpPr>
          <p:cNvPr id="11" name="Прямоугольник 2"/>
          <p:cNvSpPr/>
          <p:nvPr/>
        </p:nvSpPr>
        <p:spPr>
          <a:xfrm>
            <a:off x="-11207" y="97521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B64A8A"/>
                </a:solidFill>
                <a:ea typeface="+mj-ea"/>
                <a:cs typeface="+mj-cs"/>
              </a:rPr>
              <a:t>Цифровая платформа</a:t>
            </a:r>
            <a:r>
              <a:rPr lang="en-US" sz="2400" b="1" dirty="0">
                <a:solidFill>
                  <a:srgbClr val="B64A8A"/>
                </a:solidFill>
                <a:ea typeface="+mj-ea"/>
                <a:cs typeface="+mj-cs"/>
              </a:rPr>
              <a:t>: </a:t>
            </a:r>
            <a:r>
              <a:rPr lang="ru-RU" sz="2400" b="1" dirty="0">
                <a:solidFill>
                  <a:srgbClr val="B64A8A"/>
                </a:solidFill>
                <a:ea typeface="+mj-ea"/>
                <a:cs typeface="+mj-cs"/>
              </a:rPr>
              <a:t>календарно-тематическое планирование 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06A45EA-8321-6540-937C-F76931481852}"/>
              </a:ext>
            </a:extLst>
          </p:cNvPr>
          <p:cNvGrpSpPr/>
          <p:nvPr/>
        </p:nvGrpSpPr>
        <p:grpSpPr>
          <a:xfrm>
            <a:off x="10858707" y="5482500"/>
            <a:ext cx="961696" cy="954107"/>
            <a:chOff x="10906005" y="5805703"/>
            <a:chExt cx="961696" cy="954107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4E1B9AC7-A307-EA4C-B5E7-052B7503D921}"/>
                </a:ext>
              </a:extLst>
            </p:cNvPr>
            <p:cNvSpPr/>
            <p:nvPr/>
          </p:nvSpPr>
          <p:spPr>
            <a:xfrm>
              <a:off x="10906005" y="5805703"/>
              <a:ext cx="961696" cy="9541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BA01711-89B5-2F48-AA26-34992BAF6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580" y="5874322"/>
              <a:ext cx="738078" cy="779083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5CD7B6-3845-3C49-AE9F-D73E7EAC3F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9" y="542687"/>
            <a:ext cx="7821576" cy="5274662"/>
          </a:xfrm>
          <a:prstGeom prst="rect">
            <a:avLst/>
          </a:prstGeom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FEA39CFD-0454-604A-A32C-2E6570F5D3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040" y="1138070"/>
            <a:ext cx="5962914" cy="4044983"/>
          </a:xfrm>
          <a:prstGeom prst="rect">
            <a:avLst/>
          </a:prstGeom>
        </p:spPr>
      </p:pic>
      <p:pic>
        <p:nvPicPr>
          <p:cNvPr id="17" name="Рисунок 12">
            <a:extLst>
              <a:ext uri="{FF2B5EF4-FFF2-40B4-BE49-F238E27FC236}">
                <a16:creationId xmlns:a16="http://schemas.microsoft.com/office/drawing/2014/main" id="{E3DEDED3-4F2E-114C-A14E-776CF789EB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67" y="220063"/>
            <a:ext cx="490510" cy="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9670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LunchBox Light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14984</TotalTime>
  <Words>389</Words>
  <Application>Microsoft Office PowerPoint</Application>
  <PresentationFormat>Широкоэкранный</PresentationFormat>
  <Paragraphs>123</Paragraphs>
  <Slides>13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LunchBox Light</vt:lpstr>
      <vt:lpstr>Roboto</vt:lpstr>
      <vt:lpstr>Roboto (Основной текст)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Структура программы «Разговор о правильном питании»</vt:lpstr>
      <vt:lpstr>Методический инструмент программы</vt:lpstr>
      <vt:lpstr>Основное содержание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Nestle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Makeeva,Alexandra,MOSCOW,Marketing Communication</dc:creator>
  <cp:lastModifiedBy>Rogovaya,Svetlana,MOSCOW,Marketing Communication</cp:lastModifiedBy>
  <cp:revision>218</cp:revision>
  <cp:lastPrinted>2019-10-21T11:51:18Z</cp:lastPrinted>
  <dcterms:created xsi:type="dcterms:W3CDTF">2019-04-16T08:49:50Z</dcterms:created>
  <dcterms:modified xsi:type="dcterms:W3CDTF">2020-02-06T12:14:23Z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a0a2f-b917-4d51-b0d0-d418a10c8b23_Enabled">
    <vt:lpwstr>True</vt:lpwstr>
  </property>
  <property fmtid="{D5CDD505-2E9C-101B-9397-08002B2CF9AE}" pid="3" name="MSIP_Label_1ada0a2f-b917-4d51-b0d0-d418a10c8b23_SiteId">
    <vt:lpwstr>12a3af23-a769-4654-847f-958f3d479f4a</vt:lpwstr>
  </property>
  <property fmtid="{D5CDD505-2E9C-101B-9397-08002B2CF9AE}" pid="4" name="MSIP_Label_1ada0a2f-b917-4d51-b0d0-d418a10c8b23_Owner">
    <vt:lpwstr>Svetlana.Smolina@ru.nestle.com</vt:lpwstr>
  </property>
  <property fmtid="{D5CDD505-2E9C-101B-9397-08002B2CF9AE}" pid="5" name="MSIP_Label_1ada0a2f-b917-4d51-b0d0-d418a10c8b23_SetDate">
    <vt:lpwstr>2019-06-03T11:45:28.6443319Z</vt:lpwstr>
  </property>
  <property fmtid="{D5CDD505-2E9C-101B-9397-08002B2CF9AE}" pid="6" name="MSIP_Label_1ada0a2f-b917-4d51-b0d0-d418a10c8b23_Name">
    <vt:lpwstr>General Use</vt:lpwstr>
  </property>
  <property fmtid="{D5CDD505-2E9C-101B-9397-08002B2CF9AE}" pid="7" name="MSIP_Label_1ada0a2f-b917-4d51-b0d0-d418a10c8b23_Application">
    <vt:lpwstr>Microsoft Azure Information Protection</vt:lpwstr>
  </property>
  <property fmtid="{D5CDD505-2E9C-101B-9397-08002B2CF9AE}" pid="8" name="MSIP_Label_1ada0a2f-b917-4d51-b0d0-d418a10c8b23_Extended_MSFT_Method">
    <vt:lpwstr>Automatic</vt:lpwstr>
  </property>
  <property fmtid="{D5CDD505-2E9C-101B-9397-08002B2CF9AE}" pid="9" name="Sensitivity">
    <vt:lpwstr>General Use</vt:lpwstr>
  </property>
</Properties>
</file>