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67" r:id="rId3"/>
    <p:sldId id="260" r:id="rId4"/>
    <p:sldId id="269" r:id="rId5"/>
    <p:sldId id="258" r:id="rId6"/>
    <p:sldId id="297" r:id="rId7"/>
    <p:sldId id="298" r:id="rId8"/>
    <p:sldId id="271" r:id="rId9"/>
    <p:sldId id="300" r:id="rId10"/>
    <p:sldId id="263" r:id="rId11"/>
    <p:sldId id="301" r:id="rId12"/>
    <p:sldId id="25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CDE91B-20A2-471D-B32D-FEF4CAB10434}">
  <a:tblStyle styleId="{9FCDE91B-20A2-471D-B32D-FEF4CAB104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859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317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9199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bf8a2b19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6bf8a2b19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37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6bf8a2b190_0_33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6bf8a2b190_0_33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8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0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bf8a2b190_0_3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bf8a2b190_0_3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49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52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82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bbdd4ca8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bbdd4ca8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bbdd4ca8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bbdd4ca8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63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73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bf8a2b190_0_32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bf8a2b190_0_32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96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40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897899" y="-2906365"/>
            <a:ext cx="20726933" cy="15364600"/>
            <a:chOff x="-2173424" y="-2179774"/>
            <a:chExt cx="15545200" cy="11523450"/>
          </a:xfrm>
        </p:grpSpPr>
        <p:sp>
          <p:nvSpPr>
            <p:cNvPr id="10" name="Google Shape;10;p2"/>
            <p:cNvSpPr/>
            <p:nvPr/>
          </p:nvSpPr>
          <p:spPr>
            <a:xfrm rot="-9013847">
              <a:off x="7673043" y="117020"/>
              <a:ext cx="350448" cy="12112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" name="Google Shape;11;p2"/>
            <p:cNvSpPr/>
            <p:nvPr/>
          </p:nvSpPr>
          <p:spPr>
            <a:xfrm rot="10800000">
              <a:off x="4990676" y="962576"/>
              <a:ext cx="8381100" cy="8381100"/>
            </a:xfrm>
            <a:prstGeom prst="pie">
              <a:avLst>
                <a:gd name="adj1" fmla="val 0"/>
                <a:gd name="adj2" fmla="val 54001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173424" y="-2179774"/>
              <a:ext cx="3515114" cy="3515114"/>
            </a:xfrm>
            <a:prstGeom prst="pie">
              <a:avLst>
                <a:gd name="adj1" fmla="val 0"/>
                <a:gd name="adj2" fmla="val 54001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61225" y="4435300"/>
              <a:ext cx="669300" cy="10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" name="Google Shape;14;p2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951800" y="1839967"/>
            <a:ext cx="4351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951800" y="4613433"/>
            <a:ext cx="31784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0"/>
          <p:cNvGrpSpPr/>
          <p:nvPr/>
        </p:nvGrpSpPr>
        <p:grpSpPr>
          <a:xfrm>
            <a:off x="-603121" y="146518"/>
            <a:ext cx="18432156" cy="12311717"/>
            <a:chOff x="-452341" y="109888"/>
            <a:chExt cx="13824117" cy="9233788"/>
          </a:xfrm>
        </p:grpSpPr>
        <p:sp>
          <p:nvSpPr>
            <p:cNvPr id="297" name="Google Shape;297;p20"/>
            <p:cNvSpPr/>
            <p:nvPr/>
          </p:nvSpPr>
          <p:spPr>
            <a:xfrm rot="-9013847">
              <a:off x="7673043" y="117020"/>
              <a:ext cx="350448" cy="12112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8" name="Google Shape;298;p20"/>
            <p:cNvSpPr/>
            <p:nvPr/>
          </p:nvSpPr>
          <p:spPr>
            <a:xfrm rot="10800000">
              <a:off x="4990676" y="962576"/>
              <a:ext cx="8381100" cy="8381100"/>
            </a:xfrm>
            <a:prstGeom prst="pie">
              <a:avLst>
                <a:gd name="adj1" fmla="val 0"/>
                <a:gd name="adj2" fmla="val 54001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3161225" y="4435300"/>
              <a:ext cx="669300" cy="10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20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20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7" name="Google Shape;307;p20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8" name="Google Shape;308;p20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10" name="Google Shape;310;p20"/>
          <p:cNvSpPr txBox="1">
            <a:spLocks noGrp="1"/>
          </p:cNvSpPr>
          <p:nvPr>
            <p:ph type="ctrTitle"/>
          </p:nvPr>
        </p:nvSpPr>
        <p:spPr>
          <a:xfrm flipH="1">
            <a:off x="5166400" y="722333"/>
            <a:ext cx="6073600" cy="21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1"/>
          </p:nvPr>
        </p:nvSpPr>
        <p:spPr>
          <a:xfrm flipH="1">
            <a:off x="6888800" y="2869500"/>
            <a:ext cx="43512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291400" y="160448"/>
            <a:ext cx="11818533" cy="6536753"/>
            <a:chOff x="218550" y="120335"/>
            <a:chExt cx="8863900" cy="4902565"/>
          </a:xfrm>
        </p:grpSpPr>
        <p:sp>
          <p:nvSpPr>
            <p:cNvPr id="27" name="Google Shape;27;p3"/>
            <p:cNvSpPr/>
            <p:nvPr/>
          </p:nvSpPr>
          <p:spPr>
            <a:xfrm>
              <a:off x="2249725" y="2130450"/>
              <a:ext cx="816000" cy="816000"/>
            </a:xfrm>
            <a:prstGeom prst="donut">
              <a:avLst>
                <a:gd name="adj" fmla="val 4414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974300" y="974050"/>
              <a:ext cx="3195300" cy="3195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3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3"/>
            <p:cNvSpPr/>
            <p:nvPr/>
          </p:nvSpPr>
          <p:spPr>
            <a:xfrm rot="-2700000">
              <a:off x="8674307" y="2347175"/>
              <a:ext cx="74246" cy="29825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7705525" y="4252875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3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3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3"/>
            <p:cNvSpPr/>
            <p:nvPr/>
          </p:nvSpPr>
          <p:spPr>
            <a:xfrm rot="-1579436">
              <a:off x="1132744" y="3234752"/>
              <a:ext cx="255048" cy="2743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3"/>
            <p:cNvSpPr/>
            <p:nvPr/>
          </p:nvSpPr>
          <p:spPr>
            <a:xfrm rot="-2700000">
              <a:off x="1456407" y="843000"/>
              <a:ext cx="74246" cy="29825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297775" y="885925"/>
              <a:ext cx="350100" cy="35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3"/>
            <p:cNvSpPr/>
            <p:nvPr/>
          </p:nvSpPr>
          <p:spPr>
            <a:xfrm rot="5096493">
              <a:off x="2079322" y="46804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1877800" y="3037333"/>
            <a:ext cx="8436400" cy="1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4824100" y="1988567"/>
            <a:ext cx="25436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815767" y="4214500"/>
            <a:ext cx="85604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ubTitle" idx="1"/>
          </p:nvPr>
        </p:nvSpPr>
        <p:spPr>
          <a:xfrm>
            <a:off x="1539633" y="2318533"/>
            <a:ext cx="4091200" cy="2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>
            <a:off x="291400" y="228376"/>
            <a:ext cx="11818533" cy="6468824"/>
            <a:chOff x="218550" y="171282"/>
            <a:chExt cx="8863900" cy="4851618"/>
          </a:xfrm>
        </p:grpSpPr>
        <p:sp>
          <p:nvSpPr>
            <p:cNvPr id="48" name="Google Shape;48;p4"/>
            <p:cNvSpPr/>
            <p:nvPr/>
          </p:nvSpPr>
          <p:spPr>
            <a:xfrm>
              <a:off x="7705525" y="323375"/>
              <a:ext cx="816000" cy="816000"/>
            </a:xfrm>
            <a:prstGeom prst="donut">
              <a:avLst>
                <a:gd name="adj" fmla="val 4414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4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705525" y="4252875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4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" name="Google Shape;56;p4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" name="Google Shape;57;p4"/>
            <p:cNvSpPr/>
            <p:nvPr/>
          </p:nvSpPr>
          <p:spPr>
            <a:xfrm rot="-1579436">
              <a:off x="904144" y="3768152"/>
              <a:ext cx="255048" cy="2743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297775" y="885925"/>
              <a:ext cx="350100" cy="350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4"/>
            <p:cNvSpPr/>
            <p:nvPr/>
          </p:nvSpPr>
          <p:spPr>
            <a:xfrm rot="5096493">
              <a:off x="2079322" y="46804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6"/>
          <p:cNvGrpSpPr/>
          <p:nvPr/>
        </p:nvGrpSpPr>
        <p:grpSpPr>
          <a:xfrm>
            <a:off x="-152822" y="228376"/>
            <a:ext cx="12262756" cy="7499659"/>
            <a:chOff x="-114617" y="171282"/>
            <a:chExt cx="9197067" cy="5624744"/>
          </a:xfrm>
        </p:grpSpPr>
        <p:sp>
          <p:nvSpPr>
            <p:cNvPr id="81" name="Google Shape;81;p6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6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6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6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9"/>
          <p:cNvGrpSpPr/>
          <p:nvPr/>
        </p:nvGrpSpPr>
        <p:grpSpPr>
          <a:xfrm>
            <a:off x="-152822" y="228376"/>
            <a:ext cx="12262756" cy="7499659"/>
            <a:chOff x="-114617" y="171282"/>
            <a:chExt cx="9197067" cy="5624744"/>
          </a:xfrm>
        </p:grpSpPr>
        <p:sp>
          <p:nvSpPr>
            <p:cNvPr id="110" name="Google Shape;110;p9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" name="Google Shape;111;p9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9"/>
            <p:cNvSpPr/>
            <p:nvPr/>
          </p:nvSpPr>
          <p:spPr>
            <a:xfrm rot="5096493">
              <a:off x="1994457" y="238752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8" name="Google Shape;118;p9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19" name="Google Shape;119;p9"/>
          <p:cNvSpPr/>
          <p:nvPr/>
        </p:nvSpPr>
        <p:spPr>
          <a:xfrm>
            <a:off x="9720812" y="4712995"/>
            <a:ext cx="1758400" cy="175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0" name="Google Shape;120;p9"/>
          <p:cNvSpPr/>
          <p:nvPr/>
        </p:nvSpPr>
        <p:spPr>
          <a:xfrm>
            <a:off x="5772279" y="2549795"/>
            <a:ext cx="1758400" cy="175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1" name="Google Shape;121;p9"/>
          <p:cNvSpPr txBox="1">
            <a:spLocks noGrp="1"/>
          </p:cNvSpPr>
          <p:nvPr>
            <p:ph type="subTitle" idx="1"/>
          </p:nvPr>
        </p:nvSpPr>
        <p:spPr>
          <a:xfrm>
            <a:off x="951800" y="3405000"/>
            <a:ext cx="1712000" cy="11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2"/>
          </p:nvPr>
        </p:nvSpPr>
        <p:spPr>
          <a:xfrm>
            <a:off x="951800" y="4517000"/>
            <a:ext cx="4214400" cy="1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-603121" y="146517"/>
            <a:ext cx="12713055" cy="7636400"/>
            <a:chOff x="-452341" y="109888"/>
            <a:chExt cx="9534791" cy="5727300"/>
          </a:xfrm>
        </p:grpSpPr>
        <p:sp>
          <p:nvSpPr>
            <p:cNvPr id="155" name="Google Shape;155;p13"/>
            <p:cNvSpPr/>
            <p:nvPr/>
          </p:nvSpPr>
          <p:spPr>
            <a:xfrm rot="-9013847">
              <a:off x="7673043" y="117020"/>
              <a:ext cx="350448" cy="12112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161225" y="4435300"/>
              <a:ext cx="669300" cy="10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13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13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13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13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66" name="Google Shape;166;p13"/>
          <p:cNvSpPr txBox="1">
            <a:spLocks noGrp="1"/>
          </p:cNvSpPr>
          <p:nvPr>
            <p:ph type="ctrTitle"/>
          </p:nvPr>
        </p:nvSpPr>
        <p:spPr>
          <a:xfrm>
            <a:off x="1474400" y="1815267"/>
            <a:ext cx="4221600" cy="5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1994851" y="2410467"/>
            <a:ext cx="3180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2" hasCustomPrompt="1"/>
          </p:nvPr>
        </p:nvSpPr>
        <p:spPr>
          <a:xfrm>
            <a:off x="3188137" y="1024600"/>
            <a:ext cx="794400" cy="7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9" name="Google Shape;169;p13"/>
          <p:cNvSpPr txBox="1">
            <a:spLocks noGrp="1"/>
          </p:cNvSpPr>
          <p:nvPr>
            <p:ph type="ctrTitle" idx="3"/>
          </p:nvPr>
        </p:nvSpPr>
        <p:spPr>
          <a:xfrm>
            <a:off x="6495951" y="1815267"/>
            <a:ext cx="4221600" cy="5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7016351" y="2410467"/>
            <a:ext cx="3180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5" hasCustomPrompt="1"/>
          </p:nvPr>
        </p:nvSpPr>
        <p:spPr>
          <a:xfrm>
            <a:off x="8209637" y="1024600"/>
            <a:ext cx="794400" cy="7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ctrTitle" idx="6"/>
          </p:nvPr>
        </p:nvSpPr>
        <p:spPr>
          <a:xfrm>
            <a:off x="431401" y="4623900"/>
            <a:ext cx="4221600" cy="5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7"/>
          </p:nvPr>
        </p:nvSpPr>
        <p:spPr>
          <a:xfrm>
            <a:off x="951797" y="5219100"/>
            <a:ext cx="3180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8" hasCustomPrompt="1"/>
          </p:nvPr>
        </p:nvSpPr>
        <p:spPr>
          <a:xfrm>
            <a:off x="2145031" y="3833233"/>
            <a:ext cx="794400" cy="7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ctrTitle" idx="9"/>
          </p:nvPr>
        </p:nvSpPr>
        <p:spPr>
          <a:xfrm>
            <a:off x="3999332" y="4623900"/>
            <a:ext cx="4221600" cy="5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13"/>
          </p:nvPr>
        </p:nvSpPr>
        <p:spPr>
          <a:xfrm>
            <a:off x="4519736" y="5219100"/>
            <a:ext cx="3180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4" hasCustomPrompt="1"/>
          </p:nvPr>
        </p:nvSpPr>
        <p:spPr>
          <a:xfrm>
            <a:off x="5712969" y="3833233"/>
            <a:ext cx="794400" cy="7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15"/>
          </p:nvPr>
        </p:nvSpPr>
        <p:spPr>
          <a:xfrm>
            <a:off x="7567285" y="4623900"/>
            <a:ext cx="4221600" cy="5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6"/>
          </p:nvPr>
        </p:nvSpPr>
        <p:spPr>
          <a:xfrm>
            <a:off x="8087675" y="5219100"/>
            <a:ext cx="3180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17" hasCustomPrompt="1"/>
          </p:nvPr>
        </p:nvSpPr>
        <p:spPr>
          <a:xfrm>
            <a:off x="9280909" y="3833233"/>
            <a:ext cx="794400" cy="7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5"/>
          <p:cNvGrpSpPr/>
          <p:nvPr/>
        </p:nvGrpSpPr>
        <p:grpSpPr>
          <a:xfrm>
            <a:off x="-152822" y="228376"/>
            <a:ext cx="12262756" cy="7499659"/>
            <a:chOff x="-114617" y="171282"/>
            <a:chExt cx="9197067" cy="5624744"/>
          </a:xfrm>
        </p:grpSpPr>
        <p:sp>
          <p:nvSpPr>
            <p:cNvPr id="205" name="Google Shape;205;p15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15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" name="Google Shape;212;p15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15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6096000" y="3504000"/>
            <a:ext cx="4661600" cy="10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subTitle" idx="1"/>
          </p:nvPr>
        </p:nvSpPr>
        <p:spPr>
          <a:xfrm>
            <a:off x="6096000" y="4553600"/>
            <a:ext cx="4661600" cy="1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title" idx="2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AND_BODY_1_2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6"/>
          <p:cNvGrpSpPr/>
          <p:nvPr/>
        </p:nvGrpSpPr>
        <p:grpSpPr>
          <a:xfrm>
            <a:off x="-603121" y="160447"/>
            <a:ext cx="12713055" cy="7622472"/>
            <a:chOff x="-452341" y="120335"/>
            <a:chExt cx="9534791" cy="5716854"/>
          </a:xfrm>
        </p:grpSpPr>
        <p:sp>
          <p:nvSpPr>
            <p:cNvPr id="219" name="Google Shape;219;p16"/>
            <p:cNvSpPr/>
            <p:nvPr/>
          </p:nvSpPr>
          <p:spPr>
            <a:xfrm>
              <a:off x="3161225" y="4435300"/>
              <a:ext cx="669300" cy="10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16"/>
            <p:cNvSpPr/>
            <p:nvPr/>
          </p:nvSpPr>
          <p:spPr>
            <a:xfrm rot="-1579436">
              <a:off x="254831" y="171282"/>
              <a:ext cx="255048" cy="10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" name="Google Shape;221;p16"/>
            <p:cNvSpPr/>
            <p:nvPr/>
          </p:nvSpPr>
          <p:spPr>
            <a:xfrm rot="-2700000">
              <a:off x="-114617" y="4584752"/>
              <a:ext cx="618153" cy="1211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8215150" y="4282300"/>
              <a:ext cx="414300" cy="414300"/>
            </a:xfrm>
            <a:prstGeom prst="donut">
              <a:avLst>
                <a:gd name="adj" fmla="val 3070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218550" y="289925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8982250" y="6685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824600" y="4914600"/>
              <a:ext cx="100200" cy="10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638100" y="4543601"/>
              <a:ext cx="318600" cy="318900"/>
            </a:xfrm>
            <a:prstGeom prst="donut">
              <a:avLst>
                <a:gd name="adj" fmla="val 32389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7" name="Google Shape;227;p16"/>
            <p:cNvSpPr/>
            <p:nvPr/>
          </p:nvSpPr>
          <p:spPr>
            <a:xfrm rot="5096493">
              <a:off x="3258447" y="299093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16"/>
            <p:cNvSpPr/>
            <p:nvPr/>
          </p:nvSpPr>
          <p:spPr>
            <a:xfrm rot="5096493">
              <a:off x="8720622" y="3896068"/>
              <a:ext cx="125890" cy="10842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title" idx="2"/>
          </p:nvPr>
        </p:nvSpPr>
        <p:spPr>
          <a:xfrm>
            <a:off x="7356533" y="1125517"/>
            <a:ext cx="38092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1"/>
          </p:nvPr>
        </p:nvSpPr>
        <p:spPr>
          <a:xfrm>
            <a:off x="7356533" y="1712151"/>
            <a:ext cx="38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title" idx="3"/>
          </p:nvPr>
        </p:nvSpPr>
        <p:spPr>
          <a:xfrm>
            <a:off x="1026233" y="2753884"/>
            <a:ext cx="38092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subTitle" idx="4"/>
          </p:nvPr>
        </p:nvSpPr>
        <p:spPr>
          <a:xfrm>
            <a:off x="1026233" y="3340517"/>
            <a:ext cx="38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title" idx="5"/>
          </p:nvPr>
        </p:nvSpPr>
        <p:spPr>
          <a:xfrm>
            <a:off x="7356533" y="4382251"/>
            <a:ext cx="38092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subTitle" idx="6"/>
          </p:nvPr>
        </p:nvSpPr>
        <p:spPr>
          <a:xfrm>
            <a:off x="7356533" y="4968884"/>
            <a:ext cx="38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●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○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■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●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○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■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●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 Semi Condensed"/>
              <a:buChar char="○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 Semi Condensed"/>
              <a:buChar char="■"/>
              <a:defRPr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1" r:id="rId8"/>
    <p:sldLayoutId id="2147483662" r:id="rId9"/>
    <p:sldLayoutId id="2147483666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5"/>
          <p:cNvPicPr preferRelativeResize="0"/>
          <p:nvPr/>
        </p:nvPicPr>
        <p:blipFill rotWithShape="1">
          <a:blip r:embed="rId3">
            <a:alphaModFix/>
          </a:blip>
          <a:srcRect l="16229" r="16229"/>
          <a:stretch/>
        </p:blipFill>
        <p:spPr>
          <a:xfrm>
            <a:off x="5107367" y="160800"/>
            <a:ext cx="6621200" cy="653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7" name="Google Shape;337;p25"/>
          <p:cNvSpPr txBox="1">
            <a:spLocks noGrp="1"/>
          </p:cNvSpPr>
          <p:nvPr>
            <p:ph type="ctrTitle"/>
          </p:nvPr>
        </p:nvSpPr>
        <p:spPr>
          <a:xfrm>
            <a:off x="856551" y="692200"/>
            <a:ext cx="4592111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sz="4267" dirty="0" smtClean="0">
                <a:latin typeface="+mj-lt"/>
              </a:rPr>
              <a:t>Свой </a:t>
            </a:r>
            <a:r>
              <a:rPr lang="ru-RU" sz="4267" dirty="0">
                <a:latin typeface="+mj-lt"/>
              </a:rPr>
              <a:t>мир мы строим </a:t>
            </a:r>
            <a:r>
              <a:rPr lang="ru-RU" sz="4267" dirty="0" smtClean="0">
                <a:latin typeface="+mj-lt"/>
              </a:rPr>
              <a:t>сами</a:t>
            </a:r>
            <a:endParaRPr sz="4267" dirty="0">
              <a:solidFill>
                <a:schemeClr val="lt2"/>
              </a:solidFill>
            </a:endParaRPr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1"/>
          </p:nvPr>
        </p:nvSpPr>
        <p:spPr>
          <a:xfrm>
            <a:off x="856549" y="3842807"/>
            <a:ext cx="4845152" cy="24487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dirty="0">
                <a:latin typeface="+mn-lt"/>
              </a:rPr>
              <a:t>МБОУ </a:t>
            </a:r>
            <a:r>
              <a:rPr lang="ru-RU" dirty="0" smtClean="0">
                <a:latin typeface="+mn-lt"/>
              </a:rPr>
              <a:t>«</a:t>
            </a:r>
            <a:r>
              <a:rPr lang="ru-RU" dirty="0" err="1" smtClean="0">
                <a:latin typeface="+mn-lt"/>
              </a:rPr>
              <a:t>Ерзовская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СШ имени Героя Советского Союза Гончарова П</a:t>
            </a:r>
            <a:r>
              <a:rPr lang="ru-RU" dirty="0" smtClean="0">
                <a:latin typeface="+mn-lt"/>
              </a:rPr>
              <a:t>. А</a:t>
            </a:r>
            <a:r>
              <a:rPr lang="ru-RU" dirty="0" smtClean="0">
                <a:latin typeface="+mn-lt"/>
              </a:rPr>
              <a:t>.»</a:t>
            </a:r>
            <a:endParaRPr lang="ru-RU" dirty="0">
              <a:latin typeface="+mn-lt"/>
            </a:endParaRPr>
          </a:p>
          <a:p>
            <a:pPr marL="0" indent="0"/>
            <a:r>
              <a:rPr lang="ru-RU" dirty="0">
                <a:latin typeface="+mn-lt"/>
              </a:rPr>
              <a:t>Автор: </a:t>
            </a:r>
            <a:r>
              <a:rPr lang="ru-RU" dirty="0" err="1">
                <a:latin typeface="+mn-lt"/>
              </a:rPr>
              <a:t>Юлпатова</a:t>
            </a:r>
            <a:r>
              <a:rPr lang="ru-RU" dirty="0">
                <a:latin typeface="+mn-lt"/>
              </a:rPr>
              <a:t> Л</a:t>
            </a:r>
            <a:r>
              <a:rPr lang="ru-RU" dirty="0" smtClean="0">
                <a:latin typeface="+mn-lt"/>
              </a:rPr>
              <a:t>. П</a:t>
            </a:r>
            <a:r>
              <a:rPr lang="ru-RU" dirty="0" smtClean="0">
                <a:latin typeface="+mn-lt"/>
              </a:rPr>
              <a:t>., </a:t>
            </a:r>
            <a:endParaRPr lang="ru-RU" dirty="0">
              <a:latin typeface="+mn-lt"/>
            </a:endParaRPr>
          </a:p>
          <a:p>
            <a:pPr marL="0" indent="0"/>
            <a:r>
              <a:rPr lang="ru-RU" dirty="0" smtClean="0">
                <a:latin typeface="+mn-lt"/>
              </a:rPr>
              <a:t>педагог-психолог</a:t>
            </a:r>
            <a:endParaRPr lang="ru-RU" dirty="0">
              <a:latin typeface="+mn-lt"/>
            </a:endParaRPr>
          </a:p>
          <a:p>
            <a:pPr marL="0" indent="0"/>
            <a:r>
              <a:rPr lang="ru-RU" dirty="0" smtClean="0">
                <a:latin typeface="+mn-lt"/>
              </a:rPr>
              <a:t>2020 год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/>
          <p:nvPr/>
        </p:nvSpPr>
        <p:spPr>
          <a:xfrm>
            <a:off x="4066996" y="1985633"/>
            <a:ext cx="4058000" cy="405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Заголовок 1"/>
          <p:cNvSpPr>
            <a:spLocks noGrp="1"/>
          </p:cNvSpPr>
          <p:nvPr>
            <p:ph type="title" idx="2"/>
          </p:nvPr>
        </p:nvSpPr>
        <p:spPr>
          <a:xfrm>
            <a:off x="6332707" y="462850"/>
            <a:ext cx="5332268" cy="763600"/>
          </a:xfrm>
        </p:spPr>
        <p:txBody>
          <a:bodyPr/>
          <a:lstStyle/>
          <a:p>
            <a:pPr algn="r"/>
            <a:r>
              <a:rPr lang="ru-RU" sz="3733" dirty="0">
                <a:latin typeface="+mj-lt"/>
              </a:rPr>
              <a:t>ЛЕСЕНКА УСПЕХА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96" y="462850"/>
            <a:ext cx="5425373" cy="6141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558" y="1001469"/>
            <a:ext cx="427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Потребность </a:t>
            </a:r>
          </a:p>
          <a:p>
            <a:r>
              <a:rPr lang="ru-RU" sz="2000" dirty="0" smtClean="0"/>
              <a:t>в самореализации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5558" y="2102924"/>
            <a:ext cx="3368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Потребность</a:t>
            </a:r>
          </a:p>
          <a:p>
            <a:r>
              <a:rPr lang="ru-RU" sz="2000" dirty="0" smtClean="0"/>
              <a:t>в уважении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5558" y="3219949"/>
            <a:ext cx="349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Социальные</a:t>
            </a:r>
          </a:p>
          <a:p>
            <a:r>
              <a:rPr lang="ru-RU" sz="2000" dirty="0" smtClean="0"/>
              <a:t>потребности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5558" y="4351163"/>
            <a:ext cx="4008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Потребность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безопастности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5558" y="5560242"/>
            <a:ext cx="409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Физиологические</a:t>
            </a:r>
          </a:p>
          <a:p>
            <a:r>
              <a:rPr lang="ru-RU" sz="2000" dirty="0" smtClean="0"/>
              <a:t>потребности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4172" y="1764610"/>
            <a:ext cx="5511824" cy="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4172" y="2850866"/>
            <a:ext cx="5125964" cy="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4172" y="4047171"/>
            <a:ext cx="4474211" cy="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4172" y="5169560"/>
            <a:ext cx="397810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4172" y="6353092"/>
            <a:ext cx="3559474" cy="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8"/>
          <a:stretch/>
        </p:blipFill>
        <p:spPr bwMode="auto">
          <a:xfrm>
            <a:off x="7967248" y="1547894"/>
            <a:ext cx="1653702" cy="16561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597" r="11630" b="-597"/>
          <a:stretch/>
        </p:blipFill>
        <p:spPr bwMode="auto">
          <a:xfrm>
            <a:off x="9670804" y="2503225"/>
            <a:ext cx="1614792" cy="1628140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r="8507"/>
          <a:stretch/>
        </p:blipFill>
        <p:spPr bwMode="auto">
          <a:xfrm>
            <a:off x="9114817" y="4351163"/>
            <a:ext cx="1829555" cy="184335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r="6139"/>
          <a:stretch/>
        </p:blipFill>
        <p:spPr bwMode="auto">
          <a:xfrm>
            <a:off x="420400" y="1494743"/>
            <a:ext cx="5160400" cy="50940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2" name="Google Shape;892;p46"/>
          <p:cNvSpPr txBox="1">
            <a:spLocks noGrp="1"/>
          </p:cNvSpPr>
          <p:nvPr>
            <p:ph type="ctrTitle"/>
          </p:nvPr>
        </p:nvSpPr>
        <p:spPr>
          <a:xfrm flipH="1">
            <a:off x="4960216" y="736395"/>
            <a:ext cx="6073600" cy="211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sz="6000" dirty="0" smtClean="0">
                <a:latin typeface="+mn-lt"/>
              </a:rPr>
              <a:t>ВЫВОД:</a:t>
            </a:r>
            <a:endParaRPr sz="6000" dirty="0">
              <a:latin typeface="+mn-lt"/>
            </a:endParaRPr>
          </a:p>
        </p:txBody>
      </p:sp>
      <p:sp>
        <p:nvSpPr>
          <p:cNvPr id="893" name="Google Shape;893;p46"/>
          <p:cNvSpPr txBox="1">
            <a:spLocks noGrp="1"/>
          </p:cNvSpPr>
          <p:nvPr>
            <p:ph type="subTitle" idx="1"/>
          </p:nvPr>
        </p:nvSpPr>
        <p:spPr>
          <a:xfrm flipH="1">
            <a:off x="6604794" y="2779728"/>
            <a:ext cx="4351200" cy="74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b="1" dirty="0" smtClean="0">
                <a:latin typeface="+mn-lt"/>
              </a:rPr>
              <a:t>ОЧЕНЬ ВАЖНО УЧИТЫВАТЬ </a:t>
            </a:r>
          </a:p>
          <a:p>
            <a:pPr marL="0" indent="0"/>
            <a:r>
              <a:rPr lang="ru-RU" dirty="0" smtClean="0">
                <a:latin typeface="+mn-lt"/>
              </a:rPr>
              <a:t>при </a:t>
            </a:r>
            <a:r>
              <a:rPr lang="ru-RU" dirty="0">
                <a:latin typeface="+mn-lt"/>
              </a:rPr>
              <a:t>воспитании личности фактор </a:t>
            </a:r>
            <a:r>
              <a:rPr lang="ru-RU" dirty="0" smtClean="0">
                <a:latin typeface="+mn-lt"/>
              </a:rPr>
              <a:t>группа (</a:t>
            </a:r>
            <a:r>
              <a:rPr lang="ru-RU" dirty="0">
                <a:latin typeface="+mn-lt"/>
              </a:rPr>
              <a:t>среда) общения.</a:t>
            </a:r>
          </a:p>
          <a:p>
            <a:pPr marL="0" indent="0"/>
            <a:endParaRPr lang="ru-RU" dirty="0" smtClean="0">
              <a:latin typeface="+mn-lt"/>
            </a:endParaRPr>
          </a:p>
          <a:p>
            <a:pPr marL="0" indent="0"/>
            <a:r>
              <a:rPr lang="ru-RU" b="1" dirty="0" smtClean="0">
                <a:latin typeface="+mn-lt"/>
              </a:rPr>
              <a:t>ВАЖНО ЗАМЕТИТЬ </a:t>
            </a:r>
            <a:r>
              <a:rPr lang="ru-RU" dirty="0" smtClean="0">
                <a:latin typeface="+mn-lt"/>
              </a:rPr>
              <a:t>достоинства (</a:t>
            </a:r>
            <a:r>
              <a:rPr lang="ru-RU" dirty="0">
                <a:latin typeface="+mn-lt"/>
              </a:rPr>
              <a:t>талант) и недостатки согласно возрастным </a:t>
            </a:r>
            <a:r>
              <a:rPr lang="ru-RU" dirty="0" smtClean="0">
                <a:latin typeface="+mn-lt"/>
              </a:rPr>
              <a:t>кейсам</a:t>
            </a:r>
            <a:endParaRPr lang="ru-RU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97277" y="306333"/>
            <a:ext cx="101149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8000" b="1" i="0" u="none" strike="noStrike" cap="none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 Slab"/>
              <a:buNone/>
              <a:defRPr sz="6933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3200" dirty="0" smtClean="0">
                <a:latin typeface="+mj-lt"/>
                <a:ea typeface="Roboto Slab"/>
                <a:cs typeface="Roboto Slab"/>
                <a:sym typeface="Roboto Slab"/>
              </a:rPr>
              <a:t>ФОРМИРОВАНИЕ </a:t>
            </a:r>
            <a:r>
              <a:rPr lang="ru-RU" sz="3200" dirty="0" smtClean="0">
                <a:latin typeface="+mj-lt"/>
                <a:ea typeface="Roboto Slab"/>
                <a:cs typeface="Roboto Slab"/>
                <a:sym typeface="Roboto Slab"/>
              </a:rPr>
              <a:t>СИСТЕМЫ ОТНОШЕНИЙ.</a:t>
            </a:r>
            <a:br>
              <a:rPr lang="ru-RU" sz="3200" dirty="0" smtClean="0">
                <a:latin typeface="+mj-lt"/>
                <a:ea typeface="Roboto Slab"/>
                <a:cs typeface="Roboto Slab"/>
                <a:sym typeface="Roboto Slab"/>
              </a:rPr>
            </a:br>
            <a:r>
              <a:rPr lang="ru-RU" sz="3200" dirty="0" smtClean="0">
                <a:latin typeface="+mj-lt"/>
                <a:ea typeface="Roboto Slab"/>
                <a:cs typeface="Roboto Slab"/>
                <a:sym typeface="Roboto Slab"/>
              </a:rPr>
              <a:t>«СВОЙ МИР МЫ СТРОИМ </a:t>
            </a:r>
            <a:r>
              <a:rPr lang="ru-RU" sz="3200" dirty="0" smtClean="0">
                <a:latin typeface="+mj-lt"/>
                <a:ea typeface="Roboto Slab"/>
                <a:cs typeface="Roboto Slab"/>
                <a:sym typeface="Roboto Slab"/>
              </a:rPr>
              <a:t>САМИ».</a:t>
            </a:r>
            <a:endParaRPr lang="ru-RU" sz="3200" dirty="0">
              <a:latin typeface="+mj-lt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5782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>
            <a:spLocks noGrp="1"/>
          </p:cNvSpPr>
          <p:nvPr>
            <p:ph type="title"/>
          </p:nvPr>
        </p:nvSpPr>
        <p:spPr>
          <a:xfrm>
            <a:off x="1877800" y="2667682"/>
            <a:ext cx="8436400" cy="15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5000" dirty="0" smtClean="0">
                <a:latin typeface="+mn-lt"/>
              </a:rPr>
              <a:t>СПАСИБО</a:t>
            </a:r>
            <a:br>
              <a:rPr lang="ru-RU" sz="5000" dirty="0" smtClean="0">
                <a:latin typeface="+mn-lt"/>
              </a:rPr>
            </a:br>
            <a:r>
              <a:rPr lang="ru-RU" sz="5000" dirty="0" smtClean="0">
                <a:latin typeface="+mn-lt"/>
              </a:rPr>
              <a:t>ЗА ВНИМАНИЕ!</a:t>
            </a:r>
            <a:endParaRPr sz="50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6"/>
          <p:cNvSpPr txBox="1">
            <a:spLocks noGrp="1"/>
          </p:cNvSpPr>
          <p:nvPr>
            <p:ph type="title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 smtClean="0">
                <a:latin typeface="+mj-lt"/>
              </a:rPr>
              <a:t>ТРИ ВОЗРАСТНЫХ КЕЙСА</a:t>
            </a:r>
            <a:endParaRPr lang="ru-RU" dirty="0">
              <a:latin typeface="+mj-lt"/>
            </a:endParaRPr>
          </a:p>
        </p:txBody>
      </p:sp>
      <p:sp>
        <p:nvSpPr>
          <p:cNvPr id="462" name="Google Shape;462;p36"/>
          <p:cNvSpPr txBox="1">
            <a:spLocks noGrp="1"/>
          </p:cNvSpPr>
          <p:nvPr>
            <p:ph type="title" idx="2"/>
          </p:nvPr>
        </p:nvSpPr>
        <p:spPr>
          <a:xfrm>
            <a:off x="7356533" y="1689109"/>
            <a:ext cx="3809200" cy="58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КЕЙС 9-10 ЛЕТ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3" name="Google Shape;463;p36"/>
          <p:cNvSpPr txBox="1">
            <a:spLocks noGrp="1"/>
          </p:cNvSpPr>
          <p:nvPr>
            <p:ph type="subTitle" idx="1"/>
          </p:nvPr>
        </p:nvSpPr>
        <p:spPr>
          <a:xfrm>
            <a:off x="7356534" y="2275743"/>
            <a:ext cx="358176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dirty="0">
                <a:latin typeface="+mn-lt"/>
              </a:rPr>
              <a:t>Психологические особенности детей</a:t>
            </a:r>
          </a:p>
          <a:p>
            <a:pPr marL="0" indent="0"/>
            <a:r>
              <a:rPr lang="ru-RU" sz="2400" b="1" dirty="0" smtClean="0">
                <a:latin typeface="+mn-lt"/>
              </a:rPr>
              <a:t>9-10 лет </a:t>
            </a:r>
            <a:endParaRPr lang="ru-RU" sz="2400" b="1" dirty="0">
              <a:latin typeface="+mn-lt"/>
            </a:endParaRPr>
          </a:p>
        </p:txBody>
      </p:sp>
      <p:sp>
        <p:nvSpPr>
          <p:cNvPr id="468" name="Google Shape;468;p36"/>
          <p:cNvSpPr/>
          <p:nvPr/>
        </p:nvSpPr>
        <p:spPr>
          <a:xfrm>
            <a:off x="5548001" y="1816243"/>
            <a:ext cx="1096000" cy="109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469" name="Google Shape;469;p36"/>
          <p:cNvSpPr/>
          <p:nvPr/>
        </p:nvSpPr>
        <p:spPr>
          <a:xfrm>
            <a:off x="5548001" y="3444609"/>
            <a:ext cx="1096000" cy="109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470" name="Google Shape;470;p36"/>
          <p:cNvSpPr/>
          <p:nvPr/>
        </p:nvSpPr>
        <p:spPr>
          <a:xfrm>
            <a:off x="5548001" y="5072976"/>
            <a:ext cx="1096000" cy="109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48" name="Google Shape;462;p36"/>
          <p:cNvSpPr txBox="1">
            <a:spLocks noGrp="1"/>
          </p:cNvSpPr>
          <p:nvPr>
            <p:ph type="title" idx="2"/>
          </p:nvPr>
        </p:nvSpPr>
        <p:spPr>
          <a:xfrm>
            <a:off x="7364208" y="4790781"/>
            <a:ext cx="3809200" cy="58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КЕЙС 13-17 ЛЕТ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Google Shape;463;p36"/>
          <p:cNvSpPr txBox="1">
            <a:spLocks noGrp="1"/>
          </p:cNvSpPr>
          <p:nvPr>
            <p:ph type="subTitle" idx="1"/>
          </p:nvPr>
        </p:nvSpPr>
        <p:spPr>
          <a:xfrm>
            <a:off x="7364209" y="5377415"/>
            <a:ext cx="358176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dirty="0">
                <a:latin typeface="+mn-lt"/>
              </a:rPr>
              <a:t>Психологические особенности детей</a:t>
            </a:r>
          </a:p>
          <a:p>
            <a:pPr marL="0" indent="0"/>
            <a:r>
              <a:rPr lang="ru-RU" sz="2400" b="1" dirty="0" smtClean="0">
                <a:latin typeface="+mn-lt"/>
              </a:rPr>
              <a:t>13-17 лет </a:t>
            </a:r>
            <a:endParaRPr lang="ru-RU" sz="2400" b="1" dirty="0">
              <a:latin typeface="+mn-lt"/>
            </a:endParaRPr>
          </a:p>
        </p:txBody>
      </p:sp>
      <p:sp>
        <p:nvSpPr>
          <p:cNvPr id="52" name="Google Shape;462;p36"/>
          <p:cNvSpPr txBox="1">
            <a:spLocks noGrp="1"/>
          </p:cNvSpPr>
          <p:nvPr>
            <p:ph type="title" idx="2"/>
          </p:nvPr>
        </p:nvSpPr>
        <p:spPr>
          <a:xfrm>
            <a:off x="1623889" y="3039343"/>
            <a:ext cx="3809200" cy="58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+mj-lt"/>
              </a:rPr>
              <a:t>КЕЙС 10-12 ЛЕТ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Google Shape;463;p36"/>
          <p:cNvSpPr txBox="1">
            <a:spLocks noGrp="1"/>
          </p:cNvSpPr>
          <p:nvPr>
            <p:ph type="subTitle" idx="1"/>
          </p:nvPr>
        </p:nvSpPr>
        <p:spPr>
          <a:xfrm>
            <a:off x="1851329" y="3625976"/>
            <a:ext cx="358176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/>
            <a:r>
              <a:rPr lang="ru-RU" dirty="0">
                <a:latin typeface="+mn-lt"/>
              </a:rPr>
              <a:t>Психологические особенности детей</a:t>
            </a:r>
          </a:p>
          <a:p>
            <a:pPr marL="0" indent="0" algn="r"/>
            <a:r>
              <a:rPr lang="ru-RU" sz="2400" b="1" dirty="0" smtClean="0">
                <a:latin typeface="+mn-lt"/>
              </a:rPr>
              <a:t>10-12 лет </a:t>
            </a:r>
            <a:endParaRPr lang="ru-RU" sz="2400" b="1" dirty="0">
              <a:latin typeface="+mn-lt"/>
            </a:endParaRPr>
          </a:p>
        </p:txBody>
      </p:sp>
      <p:grpSp>
        <p:nvGrpSpPr>
          <p:cNvPr id="54" name="Google Shape;10298;p59"/>
          <p:cNvGrpSpPr/>
          <p:nvPr/>
        </p:nvGrpSpPr>
        <p:grpSpPr>
          <a:xfrm>
            <a:off x="5760745" y="2050253"/>
            <a:ext cx="670512" cy="575735"/>
            <a:chOff x="848978" y="4297637"/>
            <a:chExt cx="377824" cy="324418"/>
          </a:xfrm>
          <a:solidFill>
            <a:schemeClr val="tx1"/>
          </a:solidFill>
        </p:grpSpPr>
        <p:sp>
          <p:nvSpPr>
            <p:cNvPr id="55" name="Google Shape;10299;p59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6" name="Google Shape;10300;p59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57" name="Google Shape;10298;p59"/>
          <p:cNvGrpSpPr/>
          <p:nvPr/>
        </p:nvGrpSpPr>
        <p:grpSpPr>
          <a:xfrm>
            <a:off x="5760745" y="3704742"/>
            <a:ext cx="670512" cy="575735"/>
            <a:chOff x="848978" y="4297637"/>
            <a:chExt cx="377824" cy="324418"/>
          </a:xfrm>
          <a:solidFill>
            <a:schemeClr val="tx1"/>
          </a:solidFill>
        </p:grpSpPr>
        <p:sp>
          <p:nvSpPr>
            <p:cNvPr id="58" name="Google Shape;10299;p59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9" name="Google Shape;10300;p59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60" name="Google Shape;10298;p59"/>
          <p:cNvGrpSpPr/>
          <p:nvPr/>
        </p:nvGrpSpPr>
        <p:grpSpPr>
          <a:xfrm>
            <a:off x="5760745" y="5333109"/>
            <a:ext cx="670512" cy="575735"/>
            <a:chOff x="848978" y="4297637"/>
            <a:chExt cx="377824" cy="324418"/>
          </a:xfrm>
          <a:solidFill>
            <a:schemeClr val="tx1"/>
          </a:solidFill>
        </p:grpSpPr>
        <p:sp>
          <p:nvSpPr>
            <p:cNvPr id="61" name="Google Shape;10299;p59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2" name="Google Shape;10300;p59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19031" y="1550853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345699" y="314625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784050" y="4846624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B2B2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/>
          <p:nvPr/>
        </p:nvSpPr>
        <p:spPr>
          <a:xfrm>
            <a:off x="1424299" y="1669591"/>
            <a:ext cx="4795060" cy="4795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3" t="-217" r="8672" b="217"/>
          <a:stretch/>
        </p:blipFill>
        <p:spPr bwMode="auto">
          <a:xfrm>
            <a:off x="5797043" y="1474793"/>
            <a:ext cx="5168695" cy="524729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731520" y="202515"/>
            <a:ext cx="994664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 smtClean="0">
                <a:latin typeface="+mj-lt"/>
              </a:rPr>
              <a:t>ПСИХОЛОГИЧЕСКИЕ ОСОБЕННОСТИ ДЕТЕЙ 9-10 ЛЕТ</a:t>
            </a:r>
            <a:endParaRPr lang="ru-RU" dirty="0">
              <a:latin typeface="+mj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89223" y="2686947"/>
            <a:ext cx="4305691" cy="2575600"/>
          </a:xfrm>
        </p:spPr>
        <p:txBody>
          <a:bodyPr/>
          <a:lstStyle/>
          <a:p>
            <a:pPr marL="0" indent="0"/>
            <a:r>
              <a:rPr lang="ru-RU" sz="2667" dirty="0" smtClean="0">
                <a:latin typeface="+mn-lt"/>
              </a:rPr>
              <a:t>Развитие теоретического </a:t>
            </a:r>
            <a:r>
              <a:rPr lang="ru-RU" sz="2667" dirty="0">
                <a:latin typeface="+mn-lt"/>
              </a:rPr>
              <a:t>мышления, </a:t>
            </a:r>
            <a:r>
              <a:rPr lang="ru-RU" sz="2667" b="1" dirty="0">
                <a:solidFill>
                  <a:schemeClr val="tx1"/>
                </a:solidFill>
                <a:latin typeface="+mn-lt"/>
              </a:rPr>
              <a:t>самоанализ</a:t>
            </a:r>
            <a:r>
              <a:rPr lang="ru-RU" sz="2667" dirty="0">
                <a:solidFill>
                  <a:schemeClr val="tx1"/>
                </a:solidFill>
                <a:latin typeface="+mn-lt"/>
              </a:rPr>
              <a:t>,</a:t>
            </a:r>
            <a:r>
              <a:rPr lang="ru-RU" sz="2667" dirty="0">
                <a:latin typeface="+mn-lt"/>
              </a:rPr>
              <a:t> изменяется отношение </a:t>
            </a:r>
          </a:p>
          <a:p>
            <a:pPr marL="0" indent="0"/>
            <a:r>
              <a:rPr lang="ru-RU" sz="2667" dirty="0">
                <a:latin typeface="+mn-lt"/>
              </a:rPr>
              <a:t>к </a:t>
            </a:r>
            <a:r>
              <a:rPr lang="ru-RU" sz="2667" dirty="0" smtClean="0">
                <a:latin typeface="+mn-lt"/>
              </a:rPr>
              <a:t>окружающим </a:t>
            </a:r>
            <a:r>
              <a:rPr lang="ru-RU" sz="2667" dirty="0">
                <a:latin typeface="+mn-lt"/>
              </a:rPr>
              <a:t>людям и </a:t>
            </a:r>
            <a:r>
              <a:rPr lang="ru-RU" sz="2667" b="1" dirty="0">
                <a:solidFill>
                  <a:schemeClr val="tx1"/>
                </a:solidFill>
                <a:latin typeface="+mn-lt"/>
              </a:rPr>
              <a:t>к самому </a:t>
            </a:r>
            <a:r>
              <a:rPr lang="ru-RU" sz="2667" b="1" dirty="0" smtClean="0">
                <a:solidFill>
                  <a:schemeClr val="tx1"/>
                </a:solidFill>
                <a:latin typeface="+mn-lt"/>
              </a:rPr>
              <a:t>себе</a:t>
            </a:r>
            <a:endParaRPr lang="ru-RU" sz="2667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434" y="1451870"/>
            <a:ext cx="3621393" cy="752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15" name="Прямоугольник 14"/>
          <p:cNvSpPr/>
          <p:nvPr/>
        </p:nvSpPr>
        <p:spPr>
          <a:xfrm>
            <a:off x="4504828" y="1451870"/>
            <a:ext cx="3621393" cy="752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16" name="Прямоугольник 15"/>
          <p:cNvSpPr/>
          <p:nvPr/>
        </p:nvSpPr>
        <p:spPr>
          <a:xfrm>
            <a:off x="8126221" y="1451870"/>
            <a:ext cx="3621393" cy="752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4" name="Google Shape;382;p29"/>
          <p:cNvSpPr txBox="1">
            <a:spLocks/>
          </p:cNvSpPr>
          <p:nvPr/>
        </p:nvSpPr>
        <p:spPr>
          <a:xfrm>
            <a:off x="883433" y="464585"/>
            <a:ext cx="905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3733" dirty="0">
                <a:latin typeface="+mj-lt"/>
              </a:rPr>
              <a:t>1. КЕЙС 9-10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9689" y="164070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ПОТРЕБНОСТИ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3394" y="1640702"/>
            <a:ext cx="3492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ВОЗМОЖНОСТИ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54785" y="1640702"/>
            <a:ext cx="337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РИСКИ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8403" y="2392731"/>
            <a:ext cx="3378437" cy="2389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</a:rPr>
              <a:t>Согласно взглядам</a:t>
            </a:r>
          </a:p>
          <a:p>
            <a:r>
              <a:rPr lang="ru-RU" sz="2133" dirty="0" err="1">
                <a:solidFill>
                  <a:schemeClr val="bg1"/>
                </a:solidFill>
              </a:rPr>
              <a:t>Д.Б</a:t>
            </a:r>
            <a:r>
              <a:rPr lang="ru-RU" sz="2133" dirty="0">
                <a:solidFill>
                  <a:schemeClr val="bg1"/>
                </a:solidFill>
              </a:rPr>
              <a:t>. </a:t>
            </a:r>
            <a:r>
              <a:rPr lang="ru-RU" sz="2133" dirty="0" err="1">
                <a:solidFill>
                  <a:schemeClr val="bg1"/>
                </a:solidFill>
              </a:rPr>
              <a:t>Эльконина</a:t>
            </a:r>
            <a:r>
              <a:rPr lang="ru-RU" sz="2133" dirty="0">
                <a:solidFill>
                  <a:schemeClr val="bg1"/>
                </a:solidFill>
              </a:rPr>
              <a:t>, там, где появляется ориентация на смысл поступка, там и тогда ребенок переходит в новый возраст.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83434" y="1463265"/>
            <a:ext cx="10864185" cy="4735281"/>
            <a:chOff x="662575" y="1273321"/>
            <a:chExt cx="7959579" cy="3144855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662575" y="1273323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15768" y="1273322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68961" y="1273321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633393" y="2392731"/>
            <a:ext cx="3374841" cy="304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</a:rPr>
              <a:t>Перед ребенком встают новые задачи, проблемы, которые он вынужден решать (проверка себя и сравнение с другими</a:t>
            </a:r>
            <a:r>
              <a:rPr lang="en-US" sz="2133" dirty="0" smtClean="0">
                <a:solidFill>
                  <a:schemeClr val="bg1"/>
                </a:solidFill>
              </a:rPr>
              <a:t>)</a:t>
            </a:r>
            <a:r>
              <a:rPr lang="ru-RU" sz="2133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133" dirty="0" smtClean="0">
                <a:solidFill>
                  <a:schemeClr val="bg1"/>
                </a:solidFill>
              </a:rPr>
              <a:t>В </a:t>
            </a:r>
            <a:r>
              <a:rPr lang="ru-RU" sz="2133" dirty="0">
                <a:solidFill>
                  <a:schemeClr val="bg1"/>
                </a:solidFill>
              </a:rPr>
              <a:t>школе складывается достаточно устойчивый статус ученика.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14161" y="2392731"/>
            <a:ext cx="2894175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chemeClr val="bg1"/>
                </a:solidFill>
              </a:rPr>
              <a:t>Плохое обучение.</a:t>
            </a:r>
          </a:p>
          <a:p>
            <a:endParaRPr lang="ru-RU" sz="2133" dirty="0">
              <a:solidFill>
                <a:schemeClr val="bg1"/>
              </a:solidFill>
            </a:endParaRPr>
          </a:p>
          <a:p>
            <a:r>
              <a:rPr lang="ru-RU" sz="2133" dirty="0">
                <a:solidFill>
                  <a:schemeClr val="bg1"/>
                </a:solidFill>
              </a:rPr>
              <a:t>Нарушения поведения.</a:t>
            </a:r>
          </a:p>
          <a:p>
            <a:endParaRPr lang="ru-RU" sz="2133" dirty="0">
              <a:solidFill>
                <a:schemeClr val="bg1"/>
              </a:solidFill>
            </a:endParaRPr>
          </a:p>
          <a:p>
            <a:r>
              <a:rPr lang="ru-RU" sz="2133" dirty="0">
                <a:solidFill>
                  <a:schemeClr val="bg1"/>
                </a:solidFill>
              </a:rPr>
              <a:t>Внутренний конфликт.</a:t>
            </a:r>
            <a:endParaRPr lang="en-US" sz="2133" dirty="0">
              <a:solidFill>
                <a:schemeClr val="bg1"/>
              </a:solidFill>
            </a:endParaRPr>
          </a:p>
          <a:p>
            <a:endParaRPr lang="ru-RU" sz="2133" dirty="0">
              <a:solidFill>
                <a:schemeClr val="bg1"/>
              </a:solidFill>
            </a:endParaRPr>
          </a:p>
          <a:p>
            <a:r>
              <a:rPr lang="ru-RU" sz="2133" dirty="0">
                <a:solidFill>
                  <a:schemeClr val="bg1"/>
                </a:solidFill>
              </a:rPr>
              <a:t>Зависимость от социальных сетей.</a:t>
            </a:r>
          </a:p>
        </p:txBody>
      </p:sp>
      <p:sp>
        <p:nvSpPr>
          <p:cNvPr id="19" name="Shape 2540"/>
          <p:cNvSpPr/>
          <p:nvPr/>
        </p:nvSpPr>
        <p:spPr>
          <a:xfrm>
            <a:off x="8266579" y="2438979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1" name="Shape 2540"/>
          <p:cNvSpPr/>
          <p:nvPr/>
        </p:nvSpPr>
        <p:spPr>
          <a:xfrm>
            <a:off x="8266579" y="3125782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2" name="Shape 2540"/>
          <p:cNvSpPr/>
          <p:nvPr/>
        </p:nvSpPr>
        <p:spPr>
          <a:xfrm>
            <a:off x="8266579" y="4052035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3" name="Shape 2540"/>
          <p:cNvSpPr/>
          <p:nvPr/>
        </p:nvSpPr>
        <p:spPr>
          <a:xfrm>
            <a:off x="8266579" y="4991379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5557" y="3916052"/>
            <a:ext cx="30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РЕБЁНОК </a:t>
            </a:r>
          </a:p>
          <a:p>
            <a:pPr algn="ctr"/>
            <a:r>
              <a:rPr lang="ru-RU" sz="2000" b="1" dirty="0"/>
              <a:t>ЕЩЕ НЕ </a:t>
            </a:r>
            <a:r>
              <a:rPr lang="ru-RU" sz="2000" b="1" dirty="0" smtClean="0"/>
              <a:t>ПОДРОСТОК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088" y="4579503"/>
            <a:ext cx="3918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(находится как бы </a:t>
            </a:r>
          </a:p>
          <a:p>
            <a:pPr algn="ctr"/>
            <a:r>
              <a:rPr lang="ru-RU" sz="1800" dirty="0"/>
              <a:t>в подвешенном состоянии)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92482" y="3916052"/>
            <a:ext cx="4846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НЕУДОВЛЕТВОРЕННЫЕ </a:t>
            </a:r>
          </a:p>
          <a:p>
            <a:pPr algn="ctr"/>
            <a:r>
              <a:rPr lang="ru-RU" sz="2000" b="1" dirty="0"/>
              <a:t>В РЕАЛЬНОЙ ЖИЗНИ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70343" y="4579503"/>
            <a:ext cx="5090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желания могут </a:t>
            </a:r>
            <a:r>
              <a:rPr lang="ru-RU" sz="1800" dirty="0"/>
              <a:t>исполняться в мире фантазий (в виртуальном мире)</a:t>
            </a:r>
          </a:p>
        </p:txBody>
      </p:sp>
      <p:sp>
        <p:nvSpPr>
          <p:cNvPr id="42" name="Google Shape;382;p29"/>
          <p:cNvSpPr txBox="1">
            <a:spLocks noGrp="1"/>
          </p:cNvSpPr>
          <p:nvPr>
            <p:ph type="title"/>
          </p:nvPr>
        </p:nvSpPr>
        <p:spPr>
          <a:xfrm>
            <a:off x="883433" y="601319"/>
            <a:ext cx="9052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ru-RU" dirty="0" smtClean="0">
                <a:latin typeface="+mj-lt"/>
              </a:rPr>
              <a:t>ПСИХОЛОГИЧЕСКИЕ ОСОБЕННОСТИ ДЕТЕЙ 10- </a:t>
            </a:r>
            <a:r>
              <a:rPr lang="ru-RU" dirty="0" smtClean="0">
                <a:latin typeface="+mj-lt"/>
              </a:rPr>
              <a:t>12 ЛЕТ</a:t>
            </a:r>
            <a:endParaRPr lang="ru-RU" dirty="0"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4233" y="3258796"/>
            <a:ext cx="414542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Google Shape;350;p27"/>
          <p:cNvSpPr/>
          <p:nvPr/>
        </p:nvSpPr>
        <p:spPr>
          <a:xfrm>
            <a:off x="2043987" y="2560525"/>
            <a:ext cx="1106800" cy="110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57" name="Google Shape;357;p27"/>
          <p:cNvSpPr txBox="1">
            <a:spLocks noGrp="1"/>
          </p:cNvSpPr>
          <p:nvPr>
            <p:ph type="title" idx="2"/>
          </p:nvPr>
        </p:nvSpPr>
        <p:spPr>
          <a:xfrm>
            <a:off x="2200187" y="2762525"/>
            <a:ext cx="794400" cy="70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grpSp>
        <p:nvGrpSpPr>
          <p:cNvPr id="46" name="Google Shape;1152;p51"/>
          <p:cNvGrpSpPr/>
          <p:nvPr/>
        </p:nvGrpSpPr>
        <p:grpSpPr>
          <a:xfrm>
            <a:off x="4981011" y="2937844"/>
            <a:ext cx="396455" cy="641904"/>
            <a:chOff x="5059700" y="2334775"/>
            <a:chExt cx="40775" cy="66025"/>
          </a:xfrm>
          <a:solidFill>
            <a:schemeClr val="bg1"/>
          </a:solidFill>
        </p:grpSpPr>
        <p:sp>
          <p:nvSpPr>
            <p:cNvPr id="47" name="Google Shape;1153;p51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8" name="Google Shape;1154;p51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9" name="Google Shape;1155;p51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0" name="Google Shape;1156;p51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" name="Google Shape;1157;p51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2" name="Google Shape;1158;p51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3" name="Google Shape;1159;p51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4" name="Google Shape;1160;p51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5" name="Google Shape;1161;p51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>
            <a:off x="5539429" y="3254471"/>
            <a:ext cx="606931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Google Shape;351;p27"/>
          <p:cNvSpPr/>
          <p:nvPr/>
        </p:nvSpPr>
        <p:spPr>
          <a:xfrm>
            <a:off x="7562335" y="2560525"/>
            <a:ext cx="1106800" cy="110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0" name="Google Shape;360;p27"/>
          <p:cNvSpPr txBox="1">
            <a:spLocks noGrp="1"/>
          </p:cNvSpPr>
          <p:nvPr>
            <p:ph type="title" idx="5"/>
          </p:nvPr>
        </p:nvSpPr>
        <p:spPr>
          <a:xfrm>
            <a:off x="7718535" y="2762525"/>
            <a:ext cx="794400" cy="70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grpSp>
        <p:nvGrpSpPr>
          <p:cNvPr id="57" name="Google Shape;1152;p51"/>
          <p:cNvGrpSpPr/>
          <p:nvPr/>
        </p:nvGrpSpPr>
        <p:grpSpPr>
          <a:xfrm>
            <a:off x="11682315" y="2946488"/>
            <a:ext cx="396455" cy="641904"/>
            <a:chOff x="5059700" y="2334775"/>
            <a:chExt cx="40775" cy="66025"/>
          </a:xfrm>
          <a:solidFill>
            <a:schemeClr val="bg1"/>
          </a:solidFill>
        </p:grpSpPr>
        <p:sp>
          <p:nvSpPr>
            <p:cNvPr id="58" name="Google Shape;1153;p51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9" name="Google Shape;1154;p51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0" name="Google Shape;1155;p51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1" name="Google Shape;1156;p51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2" name="Google Shape;1157;p51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3" name="Google Shape;1158;p51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4" name="Google Shape;1159;p51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5" name="Google Shape;1160;p51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6" name="Google Shape;1161;p51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15" y="3916052"/>
            <a:ext cx="3409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КОПИРОВАНИЕ</a:t>
            </a:r>
          </a:p>
          <a:p>
            <a:pPr algn="ctr"/>
            <a:r>
              <a:rPr lang="ru-RU" sz="2000" b="1" dirty="0"/>
              <a:t>ПОВЕДЕНИЯ ВЗРОСЛЫХ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40129" y="4579504"/>
            <a:ext cx="3918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(стремление к взрослой жизни)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609009" y="3916052"/>
            <a:ext cx="3331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РАЗВИТИЕ</a:t>
            </a:r>
          </a:p>
          <a:p>
            <a:pPr algn="ctr"/>
            <a:r>
              <a:rPr lang="ru-RU" sz="2000" b="1" dirty="0"/>
              <a:t>ВООБРАЖЕНИЯ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75244" y="4579504"/>
            <a:ext cx="3598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(фантазии, вымыслы</a:t>
            </a:r>
            <a:r>
              <a:rPr lang="en-US" sz="1800" dirty="0"/>
              <a:t> .</a:t>
            </a:r>
            <a:r>
              <a:rPr lang="ru-RU" sz="1800" dirty="0" smtClean="0"/>
              <a:t>. и т.д.)</a:t>
            </a:r>
            <a:endParaRPr lang="ru-RU" sz="1800" dirty="0"/>
          </a:p>
        </p:txBody>
      </p:sp>
      <p:sp>
        <p:nvSpPr>
          <p:cNvPr id="42" name="Google Shape;382;p29"/>
          <p:cNvSpPr txBox="1">
            <a:spLocks noGrp="1"/>
          </p:cNvSpPr>
          <p:nvPr>
            <p:ph type="title"/>
          </p:nvPr>
        </p:nvSpPr>
        <p:spPr>
          <a:xfrm>
            <a:off x="883433" y="601319"/>
            <a:ext cx="9052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ru-RU" dirty="0" smtClean="0">
                <a:latin typeface="+mj-lt"/>
              </a:rPr>
              <a:t>ПСИХОЛОГИЧЕСКИЕ ОСОБЕННОСТИ ДЕТЕЙ 10- </a:t>
            </a:r>
            <a:r>
              <a:rPr lang="ru-RU" dirty="0" smtClean="0">
                <a:latin typeface="+mj-lt"/>
              </a:rPr>
              <a:t>12 ЛЕТ</a:t>
            </a:r>
            <a:endParaRPr lang="ru-RU" dirty="0"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446" y="3258796"/>
            <a:ext cx="376856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Google Shape;350;p27"/>
          <p:cNvSpPr/>
          <p:nvPr/>
        </p:nvSpPr>
        <p:spPr>
          <a:xfrm>
            <a:off x="1265769" y="2560525"/>
            <a:ext cx="1106800" cy="110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57" name="Google Shape;357;p27"/>
          <p:cNvSpPr txBox="1">
            <a:spLocks noGrp="1"/>
          </p:cNvSpPr>
          <p:nvPr>
            <p:ph type="title" idx="2"/>
          </p:nvPr>
        </p:nvSpPr>
        <p:spPr>
          <a:xfrm>
            <a:off x="1421969" y="2762525"/>
            <a:ext cx="794400" cy="70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/>
              <a:t>03</a:t>
            </a:r>
            <a:endParaRPr dirty="0"/>
          </a:p>
        </p:txBody>
      </p:sp>
      <p:grpSp>
        <p:nvGrpSpPr>
          <p:cNvPr id="46" name="Google Shape;1152;p51"/>
          <p:cNvGrpSpPr/>
          <p:nvPr/>
        </p:nvGrpSpPr>
        <p:grpSpPr>
          <a:xfrm>
            <a:off x="3960577" y="2937844"/>
            <a:ext cx="396455" cy="641904"/>
            <a:chOff x="5059700" y="2334775"/>
            <a:chExt cx="40775" cy="66025"/>
          </a:xfrm>
          <a:solidFill>
            <a:schemeClr val="bg1"/>
          </a:solidFill>
        </p:grpSpPr>
        <p:sp>
          <p:nvSpPr>
            <p:cNvPr id="47" name="Google Shape;1153;p51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8" name="Google Shape;1154;p51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9" name="Google Shape;1155;p51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0" name="Google Shape;1156;p51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" name="Google Shape;1157;p51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2" name="Google Shape;1158;p51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3" name="Google Shape;1159;p51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4" name="Google Shape;1160;p51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5" name="Google Shape;1161;p51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>
            <a:off x="4471903" y="3254471"/>
            <a:ext cx="376856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Google Shape;351;p27"/>
          <p:cNvSpPr/>
          <p:nvPr/>
        </p:nvSpPr>
        <p:spPr>
          <a:xfrm>
            <a:off x="5721109" y="2560525"/>
            <a:ext cx="1106800" cy="110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0" name="Google Shape;360;p27"/>
          <p:cNvSpPr txBox="1">
            <a:spLocks noGrp="1"/>
          </p:cNvSpPr>
          <p:nvPr>
            <p:ph type="title" idx="5"/>
          </p:nvPr>
        </p:nvSpPr>
        <p:spPr>
          <a:xfrm>
            <a:off x="5877309" y="2762525"/>
            <a:ext cx="794400" cy="70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/>
              <a:t>04</a:t>
            </a:r>
            <a:endParaRPr dirty="0"/>
          </a:p>
        </p:txBody>
      </p:sp>
      <p:grpSp>
        <p:nvGrpSpPr>
          <p:cNvPr id="57" name="Google Shape;1152;p51"/>
          <p:cNvGrpSpPr/>
          <p:nvPr/>
        </p:nvGrpSpPr>
        <p:grpSpPr>
          <a:xfrm>
            <a:off x="8315371" y="2946488"/>
            <a:ext cx="396455" cy="641904"/>
            <a:chOff x="5059700" y="2334775"/>
            <a:chExt cx="40775" cy="66025"/>
          </a:xfrm>
          <a:solidFill>
            <a:schemeClr val="bg1"/>
          </a:solidFill>
        </p:grpSpPr>
        <p:sp>
          <p:nvSpPr>
            <p:cNvPr id="58" name="Google Shape;1153;p51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9" name="Google Shape;1154;p51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0" name="Google Shape;1155;p51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1" name="Google Shape;1156;p51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2" name="Google Shape;1157;p51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3" name="Google Shape;1158;p51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4" name="Google Shape;1159;p51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5" name="Google Shape;1160;p51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66" name="Google Shape;1161;p51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8867257" y="3250147"/>
            <a:ext cx="311451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Google Shape;351;p27"/>
          <p:cNvSpPr/>
          <p:nvPr/>
        </p:nvSpPr>
        <p:spPr>
          <a:xfrm>
            <a:off x="9909415" y="2556201"/>
            <a:ext cx="1106800" cy="110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68" name="Google Shape;360;p27"/>
          <p:cNvSpPr txBox="1">
            <a:spLocks noGrp="1"/>
          </p:cNvSpPr>
          <p:nvPr>
            <p:ph type="title" idx="5"/>
          </p:nvPr>
        </p:nvSpPr>
        <p:spPr>
          <a:xfrm>
            <a:off x="10065615" y="2758201"/>
            <a:ext cx="794400" cy="70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/>
              <a:t>05</a:t>
            </a:r>
            <a:endParaRPr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784346" y="3924701"/>
            <a:ext cx="3331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УСТОЙЧИВОСТЬ </a:t>
            </a:r>
          </a:p>
          <a:p>
            <a:pPr algn="ctr"/>
            <a:r>
              <a:rPr lang="ru-RU" sz="2000" b="1" dirty="0"/>
              <a:t>ПЕРВОГО ВПЕЧАТЛЕНИЯ</a:t>
            </a:r>
          </a:p>
        </p:txBody>
      </p:sp>
    </p:spTree>
    <p:extLst>
      <p:ext uri="{BB962C8B-B14F-4D97-AF65-F5344CB8AC3E}">
        <p14:creationId xmlns:p14="http://schemas.microsoft.com/office/powerpoint/2010/main" val="108708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434" y="1451870"/>
            <a:ext cx="3621393" cy="752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15" name="Прямоугольник 14"/>
          <p:cNvSpPr/>
          <p:nvPr/>
        </p:nvSpPr>
        <p:spPr>
          <a:xfrm>
            <a:off x="4504828" y="1451870"/>
            <a:ext cx="3621393" cy="752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16" name="Прямоугольник 15"/>
          <p:cNvSpPr/>
          <p:nvPr/>
        </p:nvSpPr>
        <p:spPr>
          <a:xfrm>
            <a:off x="8126221" y="1451870"/>
            <a:ext cx="3621393" cy="752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4" name="Google Shape;382;p29"/>
          <p:cNvSpPr txBox="1">
            <a:spLocks/>
          </p:cNvSpPr>
          <p:nvPr/>
        </p:nvSpPr>
        <p:spPr>
          <a:xfrm>
            <a:off x="883433" y="464585"/>
            <a:ext cx="905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3733" dirty="0" smtClean="0">
                <a:latin typeface="+mj-lt"/>
              </a:rPr>
              <a:t>2. </a:t>
            </a:r>
            <a:r>
              <a:rPr lang="ru-RU" sz="3733" dirty="0">
                <a:latin typeface="+mj-lt"/>
              </a:rPr>
              <a:t>КЕЙС 10-12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9689" y="164070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ПОТРЕБНОСТИ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3394" y="1640702"/>
            <a:ext cx="3492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ВОЗМОЖНОСТИ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54785" y="1640702"/>
            <a:ext cx="337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РИСКИ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8403" y="2392731"/>
            <a:ext cx="33784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Во время перестройки всей социальной ситуации развития ребенка возникает </a:t>
            </a:r>
            <a:r>
              <a:rPr lang="ru-RU" sz="1600" b="1" dirty="0">
                <a:solidFill>
                  <a:schemeClr val="bg1"/>
                </a:solidFill>
              </a:rPr>
              <a:t>«ориентировка на себя»</a:t>
            </a:r>
            <a:r>
              <a:rPr lang="ru-RU" sz="1600" dirty="0">
                <a:solidFill>
                  <a:schemeClr val="bg1"/>
                </a:solidFill>
              </a:rPr>
              <a:t>, на свои качества, умения, как основное условие решения разного рода задач.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Поведение </a:t>
            </a:r>
            <a:r>
              <a:rPr lang="ru-RU" sz="1600" dirty="0">
                <a:solidFill>
                  <a:schemeClr val="bg1"/>
                </a:solidFill>
              </a:rPr>
              <a:t>детей не просто теряет непосредственный характер, но носит стремление к взрослости.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Общение </a:t>
            </a:r>
            <a:r>
              <a:rPr lang="ru-RU" sz="1600" dirty="0">
                <a:solidFill>
                  <a:schemeClr val="bg1"/>
                </a:solidFill>
              </a:rPr>
              <a:t>со сверстниками начинает определять многие стороны личностного развития.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83434" y="1463265"/>
            <a:ext cx="10864185" cy="4735281"/>
            <a:chOff x="662575" y="1273321"/>
            <a:chExt cx="7959579" cy="3144855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662575" y="1273323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15768" y="1273322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68961" y="1273321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633393" y="2392731"/>
            <a:ext cx="3374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Отрицательное отношение к школе в целом и к обязанности ее посещения, не желание выполнять учебные обязанности, конфликты с учителями.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Чем </a:t>
            </a:r>
            <a:r>
              <a:rPr lang="ru-RU" sz="1600" dirty="0">
                <a:solidFill>
                  <a:schemeClr val="bg1"/>
                </a:solidFill>
              </a:rPr>
              <a:t>менее успешным оказывается ребенок в учебной деятельности, тем тягостней она им воспринимается.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Основным содержанием является рефлексивный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 «оборот на себя».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14161" y="2392731"/>
            <a:ext cx="28941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Все впитывает из окружения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Копирует взрослых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СИГАРЕТЫ.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9" name="Shape 2540"/>
          <p:cNvSpPr/>
          <p:nvPr/>
        </p:nvSpPr>
        <p:spPr>
          <a:xfrm>
            <a:off x="8266579" y="2438979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1" name="Shape 2540"/>
          <p:cNvSpPr/>
          <p:nvPr/>
        </p:nvSpPr>
        <p:spPr>
          <a:xfrm>
            <a:off x="8266579" y="3125782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2" name="Shape 2540"/>
          <p:cNvSpPr/>
          <p:nvPr/>
        </p:nvSpPr>
        <p:spPr>
          <a:xfrm>
            <a:off x="8266579" y="3643472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9194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r="457"/>
          <a:stretch/>
        </p:blipFill>
        <p:spPr bwMode="auto">
          <a:xfrm>
            <a:off x="6625000" y="1736933"/>
            <a:ext cx="4284799" cy="432807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382;p29"/>
          <p:cNvSpPr txBox="1">
            <a:spLocks noGrp="1"/>
          </p:cNvSpPr>
          <p:nvPr>
            <p:ph type="title"/>
          </p:nvPr>
        </p:nvSpPr>
        <p:spPr>
          <a:xfrm>
            <a:off x="2809510" y="221941"/>
            <a:ext cx="9052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buSzPts val="2400"/>
            </a:pPr>
            <a:r>
              <a:rPr lang="ru-RU" sz="3200" dirty="0">
                <a:latin typeface="+mj-lt"/>
              </a:rPr>
              <a:t>ПСИХОЛОГИЧЕСКИЕ ОСОБЕННОСТИ ДЕТЕЙ </a:t>
            </a:r>
            <a:r>
              <a:rPr lang="ru-RU" sz="3200" dirty="0" smtClean="0">
                <a:latin typeface="+mj-lt"/>
              </a:rPr>
              <a:t>13-17 </a:t>
            </a:r>
            <a:r>
              <a:rPr lang="ru-RU" sz="3200" dirty="0">
                <a:latin typeface="+mj-lt"/>
              </a:rPr>
              <a:t>ЛЕТ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883432" y="1219004"/>
            <a:ext cx="5253208" cy="4691063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ДОСТИЖЕНИЕ ПОЛОВОЙ ЗРЕЛОСТИ </a:t>
            </a:r>
            <a:r>
              <a:rPr lang="ru-RU" sz="1600" dirty="0" smtClean="0">
                <a:latin typeface="+mj-lt"/>
              </a:rPr>
              <a:t>(развитие девочек опережает развитие мальчиком на 2 </a:t>
            </a:r>
            <a:r>
              <a:rPr lang="ru-RU" sz="1600" dirty="0" smtClean="0">
                <a:latin typeface="+mj-lt"/>
              </a:rPr>
              <a:t>года и девочки интересуются </a:t>
            </a:r>
            <a:r>
              <a:rPr lang="ru-RU" sz="1600" dirty="0" smtClean="0">
                <a:latin typeface="+mj-lt"/>
              </a:rPr>
              <a:t>мальчиками раньше).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БЕСПОКОЙСТВО О ВНЕШНОСТИ.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ВЫСОКАЯ СОЦИАЛЬНАЯ АКТИВНОСТЬ </a:t>
            </a:r>
            <a:r>
              <a:rPr lang="ru-RU" sz="1600" dirty="0" smtClean="0">
                <a:latin typeface="+mj-lt"/>
              </a:rPr>
              <a:t>особенно в группе (класс</a:t>
            </a:r>
            <a:r>
              <a:rPr lang="ru-RU" sz="1600" dirty="0" smtClean="0">
                <a:latin typeface="+mj-lt"/>
              </a:rPr>
              <a:t>, семья, команда.. и т.д.)</a:t>
            </a:r>
            <a:endParaRPr lang="ru-RU" sz="16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ПОЯВЛЕНИЕ ЛИДЕРСКИХ КАЧЕСТВ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ВЫСОКАЯ РАНИМОСТЬ И ТРЕВОЖНОСТЬ.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ПОДВЕРГАЮТ СОМНЕНИЮ </a:t>
            </a:r>
            <a:r>
              <a:rPr lang="ru-RU" sz="1600" b="1" dirty="0" smtClean="0">
                <a:latin typeface="+mj-lt"/>
              </a:rPr>
              <a:t>АВТОРИТЕТ ВЗРОСЛОГО.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ПОТРЕБНОСТИ В ОБЩЕНИИ </a:t>
            </a:r>
            <a:r>
              <a:rPr lang="ru-RU" sz="1600" dirty="0" smtClean="0">
                <a:latin typeface="+mj-lt"/>
              </a:rPr>
              <a:t>«на равных</a:t>
            </a:r>
            <a:r>
              <a:rPr lang="ru-RU" sz="1600" dirty="0" smtClean="0">
                <a:latin typeface="+mj-lt"/>
              </a:rPr>
              <a:t>» (</a:t>
            </a:r>
            <a:r>
              <a:rPr lang="ru-RU" sz="1600" dirty="0" smtClean="0">
                <a:latin typeface="+mj-lt"/>
              </a:rPr>
              <a:t>15-17 лет).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ПОТРЕБНОСТЬ В ПРИНЯТИИ СЕБЯ </a:t>
            </a:r>
            <a:r>
              <a:rPr lang="ru-RU" sz="1600" dirty="0" smtClean="0">
                <a:latin typeface="+mj-lt"/>
              </a:rPr>
              <a:t>в среде сверстников.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ВРЕМЯ ВЫБОРА ПРОФЕССИИ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800" dirty="0" smtClean="0">
              <a:latin typeface="+mj-lt"/>
            </a:endParaRP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+mj-lt"/>
              </a:rPr>
              <a:t>ОПЫТ ПЕРВОЙ ЛЮБВИ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285750" indent="-28575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1600" b="1" dirty="0" smtClean="0">
              <a:latin typeface="+mj-lt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434" y="1451870"/>
            <a:ext cx="3621393" cy="752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15" name="Прямоугольник 14"/>
          <p:cNvSpPr/>
          <p:nvPr/>
        </p:nvSpPr>
        <p:spPr>
          <a:xfrm>
            <a:off x="4504828" y="1451870"/>
            <a:ext cx="3621393" cy="752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89"/>
          </a:p>
        </p:txBody>
      </p:sp>
      <p:sp>
        <p:nvSpPr>
          <p:cNvPr id="16" name="Прямоугольник 15"/>
          <p:cNvSpPr/>
          <p:nvPr/>
        </p:nvSpPr>
        <p:spPr>
          <a:xfrm>
            <a:off x="8126221" y="1451870"/>
            <a:ext cx="3621393" cy="752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ru-RU" sz="2489"/>
          </a:p>
        </p:txBody>
      </p:sp>
      <p:sp>
        <p:nvSpPr>
          <p:cNvPr id="4" name="Google Shape;382;p29"/>
          <p:cNvSpPr txBox="1">
            <a:spLocks/>
          </p:cNvSpPr>
          <p:nvPr/>
        </p:nvSpPr>
        <p:spPr>
          <a:xfrm>
            <a:off x="883433" y="464585"/>
            <a:ext cx="905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sz="2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3733" dirty="0" smtClean="0">
                <a:latin typeface="+mj-lt"/>
              </a:rPr>
              <a:t>3. </a:t>
            </a:r>
            <a:r>
              <a:rPr lang="ru-RU" sz="3733" dirty="0">
                <a:latin typeface="+mj-lt"/>
              </a:rPr>
              <a:t>КЕЙС </a:t>
            </a:r>
            <a:r>
              <a:rPr lang="ru-RU" sz="3733" dirty="0" smtClean="0">
                <a:latin typeface="+mj-lt"/>
              </a:rPr>
              <a:t>13-17 </a:t>
            </a:r>
            <a:r>
              <a:rPr lang="ru-RU" sz="3733" dirty="0">
                <a:latin typeface="+mj-lt"/>
              </a:rPr>
              <a:t>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9689" y="1640702"/>
            <a:ext cx="349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ПОТРЕБНОСТИ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3394" y="1640702"/>
            <a:ext cx="3492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ВОЗМОЖНОСТИ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54785" y="1640702"/>
            <a:ext cx="3378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РИСКИ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8403" y="2392731"/>
            <a:ext cx="33784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Переход </a:t>
            </a:r>
            <a:r>
              <a:rPr lang="ru-RU" sz="1600" dirty="0">
                <a:solidFill>
                  <a:schemeClr val="bg1"/>
                </a:solidFill>
              </a:rPr>
              <a:t>к юности связан с проблемой становления человека как субъекта собственного развития.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Если </a:t>
            </a:r>
            <a:r>
              <a:rPr lang="ru-RU" sz="1600" dirty="0">
                <a:solidFill>
                  <a:schemeClr val="bg1"/>
                </a:solidFill>
              </a:rPr>
              <a:t>кризис разрешается благополучно, то в конце переходного периода самоопределение у подростка характеризуется не только пониманием себя самого, своих возможностей, стремлений, но и пониманием своего места в человеческом обществе и своего назначения в жизни.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83434" y="1463265"/>
            <a:ext cx="10864185" cy="4735281"/>
            <a:chOff x="662575" y="1273321"/>
            <a:chExt cx="7959579" cy="3144855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662575" y="1273323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15768" y="1273322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68961" y="1273321"/>
              <a:ext cx="2653193" cy="3144853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89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633393" y="2392731"/>
            <a:ext cx="33748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1600" dirty="0">
                <a:solidFill>
                  <a:schemeClr val="bg1"/>
                </a:solidFill>
              </a:rPr>
              <a:t>Личностный миф» – это вера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уникальность собственных чувств, страданий, любви, ненависти, стыда, основанная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на </a:t>
            </a:r>
            <a:r>
              <a:rPr lang="ru-RU" sz="1600" dirty="0">
                <a:solidFill>
                  <a:schemeClr val="bg1"/>
                </a:solidFill>
              </a:rPr>
              <a:t>сосредоточенности на собственных переживаниях. Происходит постепенный переход от оценки заимствованной у взрослых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к </a:t>
            </a:r>
            <a:r>
              <a:rPr lang="ru-RU" sz="1600" dirty="0">
                <a:solidFill>
                  <a:schemeClr val="bg1"/>
                </a:solidFill>
              </a:rPr>
              <a:t>самооценке, возникает стремление к самовыражению, самоутверждению, самореализации, самовоспитанию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14159" y="2927754"/>
            <a:ext cx="28941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Первые </a:t>
            </a:r>
            <a:r>
              <a:rPr lang="ru-RU" sz="1600" dirty="0">
                <a:solidFill>
                  <a:schemeClr val="bg1"/>
                </a:solidFill>
              </a:rPr>
              <a:t>пробы </a:t>
            </a:r>
            <a:r>
              <a:rPr lang="ru-RU" sz="1600" dirty="0" smtClean="0">
                <a:solidFill>
                  <a:schemeClr val="bg1"/>
                </a:solidFill>
              </a:rPr>
              <a:t>ПАВ.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Алкоголь.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Сигареты.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Интернет.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Shape 2540"/>
          <p:cNvSpPr/>
          <p:nvPr/>
        </p:nvSpPr>
        <p:spPr>
          <a:xfrm>
            <a:off x="8266579" y="2974002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1" name="Shape 2540"/>
          <p:cNvSpPr/>
          <p:nvPr/>
        </p:nvSpPr>
        <p:spPr>
          <a:xfrm>
            <a:off x="8266579" y="3417610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2" name="Shape 2540"/>
          <p:cNvSpPr/>
          <p:nvPr/>
        </p:nvSpPr>
        <p:spPr>
          <a:xfrm>
            <a:off x="8266579" y="3915847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0" name="Shape 2540"/>
          <p:cNvSpPr/>
          <p:nvPr/>
        </p:nvSpPr>
        <p:spPr>
          <a:xfrm>
            <a:off x="8266579" y="4398991"/>
            <a:ext cx="347580" cy="347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sym typeface="Gill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14159" y="2438328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ПЕРВЫЙ ОПЫТ: 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308858"/>
      </p:ext>
    </p:extLst>
  </p:cSld>
  <p:clrMapOvr>
    <a:masterClrMapping/>
  </p:clrMapOvr>
</p:sld>
</file>

<file path=ppt/theme/theme1.xml><?xml version="1.0" encoding="utf-8"?>
<a:theme xmlns:a="http://schemas.openxmlformats.org/drawingml/2006/main" name="Family Day Newsletter by Slidesgo">
  <a:themeElements>
    <a:clrScheme name="Simple Light">
      <a:dk1>
        <a:srgbClr val="F4F0E9"/>
      </a:dk1>
      <a:lt1>
        <a:srgbClr val="0C343D"/>
      </a:lt1>
      <a:dk2>
        <a:srgbClr val="FFE599"/>
      </a:dk2>
      <a:lt2>
        <a:srgbClr val="FFA84C"/>
      </a:lt2>
      <a:accent1>
        <a:srgbClr val="62B2A3"/>
      </a:accent1>
      <a:accent2>
        <a:srgbClr val="F4F0E9"/>
      </a:accent2>
      <a:accent3>
        <a:srgbClr val="0C343D"/>
      </a:accent3>
      <a:accent4>
        <a:srgbClr val="FFE599"/>
      </a:accent4>
      <a:accent5>
        <a:srgbClr val="FFA84C"/>
      </a:accent5>
      <a:accent6>
        <a:srgbClr val="62B2A3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588</Words>
  <Application>Microsoft Office PowerPoint</Application>
  <PresentationFormat>Произвольный</PresentationFormat>
  <Paragraphs>130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Family Day Newsletter by Slidesgo</vt:lpstr>
      <vt:lpstr>Свой мир мы строим сами</vt:lpstr>
      <vt:lpstr>ТРИ ВОЗРАСТНЫХ КЕЙСА</vt:lpstr>
      <vt:lpstr>ПСИХОЛОГИЧЕСКИЕ ОСОБЕННОСТИ ДЕТЕЙ 9-10 ЛЕТ</vt:lpstr>
      <vt:lpstr>Презентация PowerPoint</vt:lpstr>
      <vt:lpstr>ПСИХОЛОГИЧЕСКИЕ ОСОБЕННОСТИ ДЕТЕЙ 10- 12 ЛЕТ</vt:lpstr>
      <vt:lpstr>ПСИХОЛОГИЧЕСКИЕ ОСОБЕННОСТИ ДЕТЕЙ 10- 12 ЛЕТ</vt:lpstr>
      <vt:lpstr>Презентация PowerPoint</vt:lpstr>
      <vt:lpstr>ПСИХОЛОГИЧЕСКИЕ ОСОБЕННОСТИ ДЕТЕЙ 13-17 ЛЕТ</vt:lpstr>
      <vt:lpstr>Презентация PowerPoint</vt:lpstr>
      <vt:lpstr>ЛЕСЕНКА УСПЕХА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«Свой мир мы строим сами.»</dc:title>
  <dc:creator>Катя</dc:creator>
  <cp:lastModifiedBy>A</cp:lastModifiedBy>
  <cp:revision>25</cp:revision>
  <dcterms:modified xsi:type="dcterms:W3CDTF">2020-09-11T12:54:00Z</dcterms:modified>
</cp:coreProperties>
</file>