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7" r:id="rId8"/>
    <p:sldId id="262" r:id="rId9"/>
    <p:sldId id="264" r:id="rId10"/>
    <p:sldId id="268" r:id="rId11"/>
    <p:sldId id="269" r:id="rId12"/>
    <p:sldId id="27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4" r:id="rId22"/>
    <p:sldId id="285" r:id="rId23"/>
    <p:sldId id="287" r:id="rId24"/>
    <p:sldId id="288" r:id="rId25"/>
    <p:sldId id="290" r:id="rId26"/>
    <p:sldId id="291" r:id="rId27"/>
    <p:sldId id="292" r:id="rId28"/>
    <p:sldId id="293" r:id="rId29"/>
    <p:sldId id="295" r:id="rId30"/>
    <p:sldId id="297" r:id="rId31"/>
    <p:sldId id="298" r:id="rId32"/>
    <p:sldId id="299" r:id="rId33"/>
    <p:sldId id="300" r:id="rId34"/>
    <p:sldId id="301" r:id="rId35"/>
    <p:sldId id="326" r:id="rId36"/>
    <p:sldId id="302" r:id="rId37"/>
    <p:sldId id="303" r:id="rId38"/>
    <p:sldId id="304" r:id="rId39"/>
    <p:sldId id="305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36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5DF8-F0FB-455F-B8ED-D1EB1AD51EC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36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AF9AD-A2F3-4D52-9EC3-054C6842A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294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6D6F-E255-4019-825A-9F1F6502382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AAA20-B887-40AF-9005-5BC3F9BCB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902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029" y="61849"/>
            <a:ext cx="7807959" cy="197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5F07-3550-449E-A2C4-D31E988287AD}" type="datetime1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E2CE-4E8C-46CE-BBF5-365151E258EB}" type="datetime1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CABB-5C9A-41E7-B7F6-EA5990EFC377}" type="datetime1">
              <a:rPr lang="en-US" smtClean="0"/>
              <a:pPr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FD6E7-71DD-4F31-888A-1880680EAE01}" type="datetime1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34B8-BA5C-4B2F-B9A0-8F9990C373E7}" type="datetime1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028" y="355658"/>
            <a:ext cx="818794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706" y="1594738"/>
            <a:ext cx="7942586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CEE9-C4A9-40E0-BDC3-89F1F8709351}" type="datetime1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&#1084;&#1080;&#1085;&#1086;&#1073;&#1088;&#1085;&#1072;&#1091;&#1082;&#1080;.&#1088;&#1092;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hyperlink" Target="http://www.rustest.ru/" TargetMode="External"/><Relationship Id="rId4" Type="http://schemas.openxmlformats.org/officeDocument/2006/relationships/hyperlink" Target="http://fipi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829" y="862202"/>
            <a:ext cx="6523990" cy="134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0760" marR="5080" indent="-2258695">
              <a:lnSpc>
                <a:spcPct val="120000"/>
              </a:lnSpc>
              <a:spcBef>
                <a:spcPts val="100"/>
              </a:spcBef>
            </a:pPr>
            <a:r>
              <a:rPr sz="3600" spc="-5" dirty="0">
                <a:solidFill>
                  <a:srgbClr val="240AE4"/>
                </a:solidFill>
              </a:rPr>
              <a:t>СРОКИ ПРОВЕДЕНИЯ ГИА-9  </a:t>
            </a:r>
            <a:r>
              <a:rPr sz="3600" dirty="0" smtClean="0">
                <a:solidFill>
                  <a:srgbClr val="00B050"/>
                </a:solidFill>
              </a:rPr>
              <a:t>201</a:t>
            </a:r>
            <a:r>
              <a:rPr lang="ru-RU" sz="3600" dirty="0" smtClean="0">
                <a:solidFill>
                  <a:srgbClr val="00B050"/>
                </a:solidFill>
              </a:rPr>
              <a:t>9</a:t>
            </a:r>
            <a:r>
              <a:rPr sz="3600" dirty="0" smtClean="0">
                <a:solidFill>
                  <a:srgbClr val="00B050"/>
                </a:solidFill>
              </a:rPr>
              <a:t>-20</a:t>
            </a:r>
            <a:r>
              <a:rPr lang="ru-RU" sz="3600" dirty="0" smtClean="0">
                <a:solidFill>
                  <a:srgbClr val="00B050"/>
                </a:solidFill>
              </a:rPr>
              <a:t>20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30148" y="2193761"/>
            <a:ext cx="6588759" cy="32296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47955" marR="135890" algn="ctr">
              <a:lnSpc>
                <a:spcPct val="120300"/>
              </a:lnSpc>
              <a:spcBef>
                <a:spcPts val="35"/>
              </a:spcBef>
            </a:pPr>
            <a:r>
              <a:rPr sz="3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три </a:t>
            </a:r>
            <a:r>
              <a:rPr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периода для </a:t>
            </a:r>
            <a:r>
              <a:rPr sz="3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сдачи</a:t>
            </a:r>
            <a:r>
              <a:rPr sz="3200" b="1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экзаменов: 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предварительный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(в марте)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;  основной (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конец мая </a:t>
            </a:r>
            <a:r>
              <a:rPr sz="3600" b="1" u="heavy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–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начало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июня)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;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осенняя пересдача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(в</a:t>
            </a:r>
            <a:r>
              <a:rPr sz="3600" b="1" u="heavy" spc="-2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cs typeface="Times New Roman"/>
              </a:rPr>
              <a:t>сентябре).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9" y="119519"/>
            <a:ext cx="1504948" cy="65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5050" y="1704975"/>
            <a:ext cx="15240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687" y="476694"/>
            <a:ext cx="81749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Положение </a:t>
            </a:r>
            <a:r>
              <a:rPr dirty="0"/>
              <a:t>о </a:t>
            </a:r>
            <a:r>
              <a:rPr spc="-15" dirty="0"/>
              <a:t>порядке </a:t>
            </a:r>
            <a:r>
              <a:rPr dirty="0"/>
              <a:t>и </a:t>
            </a:r>
            <a:r>
              <a:rPr spc="-20" dirty="0"/>
              <a:t>формах </a:t>
            </a:r>
            <a:r>
              <a:rPr spc="-15" dirty="0"/>
              <a:t>проведения  </a:t>
            </a:r>
            <a:r>
              <a:rPr spc="-20" dirty="0"/>
              <a:t>государственной </a:t>
            </a:r>
            <a:r>
              <a:rPr spc="-25" dirty="0"/>
              <a:t>итоговой </a:t>
            </a:r>
            <a:r>
              <a:rPr spc="-5" dirty="0"/>
              <a:t>аттестации по </a:t>
            </a:r>
            <a:r>
              <a:rPr spc="-15" dirty="0"/>
              <a:t>образовательным  </a:t>
            </a:r>
            <a:r>
              <a:rPr spc="-5" dirty="0"/>
              <a:t>программам </a:t>
            </a:r>
            <a:r>
              <a:rPr spc="-15" dirty="0"/>
              <a:t>основного </a:t>
            </a:r>
            <a:r>
              <a:rPr spc="-10" dirty="0"/>
              <a:t>общего</a:t>
            </a:r>
            <a:r>
              <a:rPr spc="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454" y="1931225"/>
            <a:ext cx="7672070" cy="996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73735" marR="5080" indent="-661035">
              <a:lnSpc>
                <a:spcPts val="3800"/>
              </a:lnSpc>
              <a:spcBef>
                <a:spcPts val="265"/>
              </a:spcBef>
              <a:buClr>
                <a:srgbClr val="FF0000"/>
              </a:buClr>
              <a:buSzPct val="117187"/>
              <a:buFont typeface="Wingdings"/>
              <a:buChar char=""/>
              <a:tabLst>
                <a:tab pos="673735" algn="l"/>
                <a:tab pos="674370" algn="l"/>
              </a:tabLst>
            </a:pPr>
            <a:r>
              <a:rPr sz="3200" b="1" spc="-10" dirty="0">
                <a:solidFill>
                  <a:srgbClr val="010101"/>
                </a:solidFill>
                <a:latin typeface="Times New Roman"/>
                <a:cs typeface="Times New Roman"/>
              </a:rPr>
              <a:t>Продолжительность </a:t>
            </a:r>
            <a:r>
              <a:rPr sz="3200" b="1" spc="-15" dirty="0">
                <a:solidFill>
                  <a:srgbClr val="010101"/>
                </a:solidFill>
                <a:latin typeface="Times New Roman"/>
                <a:cs typeface="Times New Roman"/>
              </a:rPr>
              <a:t>проведения  </a:t>
            </a:r>
            <a:r>
              <a:rPr sz="3200" b="1" spc="-20" dirty="0">
                <a:solidFill>
                  <a:srgbClr val="010101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3200" b="1" spc="-30" dirty="0">
                <a:solidFill>
                  <a:srgbClr val="010101"/>
                </a:solidFill>
                <a:latin typeface="Times New Roman"/>
                <a:cs typeface="Times New Roman"/>
              </a:rPr>
              <a:t>итоговой</a:t>
            </a:r>
            <a:r>
              <a:rPr sz="3200" b="1" spc="-9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10101"/>
                </a:solidFill>
                <a:latin typeface="Times New Roman"/>
                <a:cs typeface="Times New Roman"/>
              </a:rPr>
              <a:t>аттестации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2606" y="3433245"/>
            <a:ext cx="5049796" cy="2801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037" y="442849"/>
            <a:ext cx="7050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40AE4"/>
                </a:solidFill>
              </a:rPr>
              <a:t>Время </a:t>
            </a:r>
            <a:r>
              <a:rPr sz="3200" spc="-20" dirty="0">
                <a:solidFill>
                  <a:srgbClr val="240AE4"/>
                </a:solidFill>
              </a:rPr>
              <a:t>начала экзаменов </a:t>
            </a:r>
            <a:r>
              <a:rPr sz="3200" dirty="0">
                <a:solidFill>
                  <a:srgbClr val="240AE4"/>
                </a:solidFill>
              </a:rPr>
              <a:t>в 9-х</a:t>
            </a:r>
            <a:r>
              <a:rPr sz="3200" spc="-180" dirty="0">
                <a:solidFill>
                  <a:srgbClr val="240AE4"/>
                </a:solidFill>
              </a:rPr>
              <a:t> </a:t>
            </a:r>
            <a:r>
              <a:rPr sz="3200" spc="5" dirty="0">
                <a:solidFill>
                  <a:srgbClr val="240AE4"/>
                </a:solidFill>
              </a:rPr>
              <a:t>классах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91070" y="822076"/>
            <a:ext cx="7492365" cy="54527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580"/>
              </a:spcBef>
            </a:pP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10.00 </a:t>
            </a:r>
            <a:r>
              <a:rPr sz="32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часов </a:t>
            </a:r>
            <a:r>
              <a:rPr sz="3200" b="1" dirty="0" err="1">
                <a:solidFill>
                  <a:srgbClr val="240AE4"/>
                </a:solidFill>
                <a:latin typeface="Times New Roman"/>
                <a:cs typeface="Times New Roman"/>
              </a:rPr>
              <a:t>по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200" b="1" spc="-120" dirty="0" err="1" smtClean="0">
                <a:solidFill>
                  <a:srgbClr val="240AE4"/>
                </a:solidFill>
                <a:latin typeface="Times New Roman"/>
                <a:cs typeface="Times New Roman"/>
              </a:rPr>
              <a:t>местному</a:t>
            </a:r>
            <a:r>
              <a:rPr sz="3200" b="1" spc="-105" dirty="0" smtClean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времени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Продолжительность </a:t>
            </a:r>
            <a:r>
              <a:rPr sz="28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экзаменов</a:t>
            </a:r>
            <a:r>
              <a:rPr sz="28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2700" marR="234315">
              <a:lnSpc>
                <a:spcPct val="100000"/>
              </a:lnSpc>
              <a:spcBef>
                <a:spcPts val="600"/>
              </a:spcBef>
              <a:buSzPct val="96428"/>
              <a:buFont typeface="Arial"/>
              <a:buChar char="•"/>
              <a:tabLst>
                <a:tab pos="137795" algn="l"/>
                <a:tab pos="544830" algn="l"/>
                <a:tab pos="2310765" algn="l"/>
              </a:tabLst>
            </a:pPr>
            <a:r>
              <a:rPr sz="2800" spc="-30" dirty="0">
                <a:latin typeface="Times New Roman"/>
                <a:cs typeface="Times New Roman"/>
              </a:rPr>
              <a:t>математика, </a:t>
            </a:r>
            <a:r>
              <a:rPr sz="2800" spc="-10" dirty="0">
                <a:latin typeface="Times New Roman"/>
                <a:cs typeface="Times New Roman"/>
              </a:rPr>
              <a:t>русский </a:t>
            </a:r>
            <a:r>
              <a:rPr sz="2800" spc="-5" dirty="0">
                <a:latin typeface="Times New Roman"/>
                <a:cs typeface="Times New Roman"/>
              </a:rPr>
              <a:t>язык, </a:t>
            </a:r>
            <a:r>
              <a:rPr sz="2800" spc="-15" dirty="0">
                <a:latin typeface="Times New Roman"/>
                <a:cs typeface="Times New Roman"/>
              </a:rPr>
              <a:t>литература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3 </a:t>
            </a:r>
            <a:r>
              <a:rPr sz="2800" b="1" dirty="0">
                <a:latin typeface="Times New Roman"/>
                <a:cs typeface="Times New Roman"/>
              </a:rPr>
              <a:t>часа  55	</a:t>
            </a:r>
            <a:r>
              <a:rPr sz="2800" b="1" spc="-5" dirty="0">
                <a:latin typeface="Times New Roman"/>
                <a:cs typeface="Times New Roman"/>
              </a:rPr>
              <a:t>минут	</a:t>
            </a:r>
            <a:r>
              <a:rPr sz="2800" b="1" dirty="0">
                <a:latin typeface="Times New Roman"/>
                <a:cs typeface="Times New Roman"/>
              </a:rPr>
              <a:t>(235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мин),</a:t>
            </a:r>
            <a:endParaRPr sz="2800" dirty="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695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обществознание, </a:t>
            </a:r>
            <a:r>
              <a:rPr sz="2800" spc="-15" dirty="0">
                <a:latin typeface="Times New Roman"/>
                <a:cs typeface="Times New Roman"/>
              </a:rPr>
              <a:t>физика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3 </a:t>
            </a:r>
            <a:r>
              <a:rPr sz="2800" b="1" dirty="0">
                <a:latin typeface="Times New Roman"/>
                <a:cs typeface="Times New Roman"/>
              </a:rPr>
              <a:t>часа (180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мин.),</a:t>
            </a:r>
            <a:endParaRPr sz="2800" dirty="0">
              <a:latin typeface="Times New Roman"/>
              <a:cs typeface="Times New Roman"/>
            </a:endParaRPr>
          </a:p>
          <a:p>
            <a:pPr marL="137795" indent="-124460">
              <a:lnSpc>
                <a:spcPct val="100000"/>
              </a:lnSpc>
              <a:spcBef>
                <a:spcPts val="695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биология, история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b="1" spc="-5" dirty="0">
                <a:latin typeface="Times New Roman"/>
                <a:cs typeface="Times New Roman"/>
              </a:rPr>
              <a:t>3 </a:t>
            </a:r>
            <a:r>
              <a:rPr sz="2800" b="1" dirty="0">
                <a:latin typeface="Times New Roman"/>
                <a:cs typeface="Times New Roman"/>
              </a:rPr>
              <a:t>часа (180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мин.),</a:t>
            </a:r>
            <a:endParaRPr sz="2800" dirty="0">
              <a:latin typeface="Times New Roman"/>
              <a:cs typeface="Times New Roman"/>
            </a:endParaRPr>
          </a:p>
          <a:p>
            <a:pPr marL="138430" indent="-125095">
              <a:lnSpc>
                <a:spcPct val="100000"/>
              </a:lnSpc>
              <a:spcBef>
                <a:spcPts val="710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sz="2800" spc="-5" dirty="0">
                <a:latin typeface="Times New Roman"/>
                <a:cs typeface="Times New Roman"/>
              </a:rPr>
              <a:t>химия, </a:t>
            </a:r>
            <a:r>
              <a:rPr sz="2800" spc="-10" dirty="0">
                <a:latin typeface="Times New Roman"/>
                <a:cs typeface="Times New Roman"/>
              </a:rPr>
              <a:t>география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b="1" spc="-5" dirty="0">
                <a:latin typeface="Times New Roman"/>
                <a:cs typeface="Times New Roman"/>
              </a:rPr>
              <a:t>2 </a:t>
            </a:r>
            <a:r>
              <a:rPr sz="2800" b="1" dirty="0">
                <a:latin typeface="Times New Roman"/>
                <a:cs typeface="Times New Roman"/>
              </a:rPr>
              <a:t>часа (120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мин.),</a:t>
            </a:r>
            <a:endParaRPr sz="2800" dirty="0">
              <a:latin typeface="Times New Roman"/>
              <a:cs typeface="Times New Roman"/>
            </a:endParaRPr>
          </a:p>
          <a:p>
            <a:pPr marL="13970" marR="728345" indent="-635">
              <a:lnSpc>
                <a:spcPct val="100000"/>
              </a:lnSpc>
              <a:spcBef>
                <a:spcPts val="700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sz="2800" spc="-25" dirty="0">
                <a:latin typeface="Times New Roman"/>
                <a:cs typeface="Times New Roman"/>
              </a:rPr>
              <a:t>информатика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15" dirty="0">
                <a:latin typeface="Times New Roman"/>
                <a:cs typeface="Times New Roman"/>
              </a:rPr>
              <a:t>ИКТ– </a:t>
            </a:r>
            <a:r>
              <a:rPr sz="2800" b="1" spc="-5" dirty="0">
                <a:latin typeface="Times New Roman"/>
                <a:cs typeface="Times New Roman"/>
              </a:rPr>
              <a:t>2 </a:t>
            </a:r>
            <a:r>
              <a:rPr sz="2800" b="1" dirty="0">
                <a:latin typeface="Times New Roman"/>
                <a:cs typeface="Times New Roman"/>
              </a:rPr>
              <a:t>часа 30 </a:t>
            </a:r>
            <a:r>
              <a:rPr sz="2800" b="1" spc="-5" dirty="0">
                <a:latin typeface="Times New Roman"/>
                <a:cs typeface="Times New Roman"/>
              </a:rPr>
              <a:t>минут </a:t>
            </a:r>
            <a:r>
              <a:rPr sz="2800" b="1" dirty="0">
                <a:latin typeface="Times New Roman"/>
                <a:cs typeface="Times New Roman"/>
              </a:rPr>
              <a:t>(150  </a:t>
            </a:r>
            <a:r>
              <a:rPr sz="2800" b="1" spc="-5" dirty="0">
                <a:latin typeface="Times New Roman"/>
                <a:cs typeface="Times New Roman"/>
              </a:rPr>
              <a:t>мин.).</a:t>
            </a:r>
            <a:endParaRPr sz="2800" dirty="0">
              <a:latin typeface="Times New Roman"/>
              <a:cs typeface="Times New Roman"/>
            </a:endParaRPr>
          </a:p>
          <a:p>
            <a:pPr marL="138430" indent="-124460">
              <a:lnSpc>
                <a:spcPct val="100000"/>
              </a:lnSpc>
              <a:spcBef>
                <a:spcPts val="32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sz="2800" spc="5" dirty="0">
                <a:latin typeface="Times New Roman"/>
                <a:cs typeface="Times New Roman"/>
              </a:rPr>
              <a:t>иностранные </a:t>
            </a:r>
            <a:r>
              <a:rPr sz="2800" spc="-5" dirty="0">
                <a:latin typeface="Times New Roman"/>
                <a:cs typeface="Times New Roman"/>
              </a:rPr>
              <a:t>языки </a:t>
            </a:r>
            <a:r>
              <a:rPr sz="2800" spc="-10" dirty="0">
                <a:latin typeface="Times New Roman"/>
                <a:cs typeface="Times New Roman"/>
              </a:rPr>
              <a:t>(письменная часть)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2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часа</a:t>
            </a:r>
            <a:endParaRPr sz="28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670"/>
              </a:spcBef>
            </a:pPr>
            <a:r>
              <a:rPr sz="2800" b="1" dirty="0">
                <a:latin typeface="Times New Roman"/>
                <a:cs typeface="Times New Roman"/>
              </a:rPr>
              <a:t>(120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 err="1">
                <a:latin typeface="Times New Roman"/>
                <a:cs typeface="Times New Roman"/>
              </a:rPr>
              <a:t>минут</a:t>
            </a:r>
            <a:r>
              <a:rPr sz="2800" b="1" spc="-5" dirty="0" smtClean="0">
                <a:latin typeface="Times New Roman"/>
                <a:cs typeface="Times New Roman"/>
              </a:rPr>
              <a:t>)</a:t>
            </a:r>
            <a:r>
              <a:rPr lang="ru-RU" sz="2800" b="1" spc="-5" dirty="0" smtClean="0">
                <a:latin typeface="Times New Roman"/>
                <a:cs typeface="Times New Roman"/>
              </a:rPr>
              <a:t>, устная форма – 15 минут.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40955" y="3353137"/>
            <a:ext cx="1631937" cy="1223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207" y="283428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4020" marR="5080" indent="-16719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1150" y="1255712"/>
          <a:ext cx="8821420" cy="5284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4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33463">
                <a:tc>
                  <a:txBody>
                    <a:bodyPr/>
                    <a:lstStyle/>
                    <a:p>
                      <a:pPr marL="630555" marR="536575" indent="-52069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1015" marR="101600" indent="-39497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sz="1200" b="1" spc="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12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4565" marR="690245" indent="-22860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7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2400" b="1" spc="-2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235</a:t>
                      </a:r>
                      <a:r>
                        <a:rPr sz="2400" b="1" spc="-4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3025" marR="22796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часа</a:t>
                      </a:r>
                      <a:r>
                        <a:rPr sz="2400" b="1" spc="-1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55 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Орфографические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словари.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3025" marR="2413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Аппаратура, которая может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обеспечить  качественное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воспроизведение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аудиозаписей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компакт-диска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(формат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аудиозаписи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mp3).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235</a:t>
                      </a:r>
                      <a:r>
                        <a:rPr sz="24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0099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часа</a:t>
                      </a:r>
                      <a:r>
                        <a:rPr sz="2400" b="1" spc="-1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55 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39065" indent="2095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каждого участника экзамена: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Справочные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материалы,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содержащие 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таблицу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квадратов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двузначных чисел,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основные формулы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по алгебре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геометрии.  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Разрешается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sz="2000" spc="-5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линейку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2320"/>
                        </a:lnSpc>
                      </a:pPr>
                      <a:r>
                        <a:rPr sz="2000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Калькуляторы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2800"/>
                        </a:lnSpc>
                        <a:tabLst>
                          <a:tab pos="913765" algn="l"/>
                        </a:tabLst>
                      </a:pPr>
                      <a:r>
                        <a:rPr sz="2400" b="1" spc="-5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не	используются.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7285" marR="5080" indent="-16719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616075"/>
          <a:ext cx="8209914" cy="417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5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3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2000" b="1" spc="-5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2089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157480" indent="209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114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20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</a:t>
                      </a:r>
                      <a:r>
                        <a:rPr sz="2000" b="1" spc="-3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используются.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20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</a:t>
                      </a:r>
                      <a:r>
                        <a:rPr sz="2000" b="1" spc="-3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используются.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2530" marR="5080" indent="-16738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1150" y="1616075"/>
          <a:ext cx="8639175" cy="442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74295" marR="633730" indent="2095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806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122237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6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235</a:t>
                      </a:r>
                      <a:r>
                        <a:rPr sz="18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часа 55</a:t>
                      </a:r>
                      <a:r>
                        <a:rPr sz="1800" b="1" spc="-7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025"/>
                        </a:lnSpc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Книги 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текстами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художественных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 marR="73660">
                        <a:lnSpc>
                          <a:spcPct val="101699"/>
                        </a:lnSpc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произведений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сборники лирики,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 которых </a:t>
                      </a: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  должно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быть вступительных статей</a:t>
                      </a:r>
                      <a:r>
                        <a:rPr sz="1800" spc="-8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комментариев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 marR="104139">
                        <a:lnSpc>
                          <a:spcPct val="101699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Пользование личными текстами  художественных произведений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сборниками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лирики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участникам ОГЭ</a:t>
                      </a:r>
                      <a:r>
                        <a:rPr sz="18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запрещено.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Физика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18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</a:t>
                      </a:r>
                      <a:r>
                        <a:rPr sz="1800" b="1" spc="-2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R="6299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</a:t>
                      </a: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по правилам безопасности. На  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участника экзамена: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Непрограммируемый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калькулятор.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886" y="247709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5925" marR="5080" indent="-16738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1150" y="1471612"/>
          <a:ext cx="8644255" cy="4725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3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14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marL="74295" marR="489584" indent="2095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20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21082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1841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 и</a:t>
                      </a:r>
                      <a:r>
                        <a:rPr sz="20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4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16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 </a:t>
                      </a: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42240">
                        <a:lnSpc>
                          <a:spcPts val="19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по правилам безопасности (для каждой  аудитории).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845"/>
                        </a:lnSpc>
                      </a:pP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участника</a:t>
                      </a:r>
                      <a:r>
                        <a:rPr sz="1600" b="1" spc="5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«Периодическая система химических элементов Д.И.  Менделеева»;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 marR="1841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Таблица растворимости солей, кислот и оснований в  воде;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 marR="14859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Электрохимический ряд напряжений металлов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(ИК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участника</a:t>
                      </a:r>
                      <a:r>
                        <a:rPr sz="16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ОГЭ).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895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Непрограммируемый калькулятор.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0313"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45"/>
                        </a:lnSpc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sz="16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(3 </a:t>
                      </a: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45"/>
                        </a:lnSpc>
                      </a:pP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участника</a:t>
                      </a:r>
                      <a:r>
                        <a:rPr sz="1600" b="1" spc="5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линейка;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карандаш;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непрограммируемый</a:t>
                      </a:r>
                      <a:r>
                        <a:rPr sz="16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калькулятор.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599" y="247709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4020" marR="5080" indent="-16719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179773"/>
              </p:ext>
            </p:extLst>
          </p:nvPr>
        </p:nvGraphicFramePr>
        <p:xfrm>
          <a:off x="311150" y="1184275"/>
          <a:ext cx="8642984" cy="5576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1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2000" b="1" spc="-7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Продолжитель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ность</a:t>
                      </a:r>
                      <a:r>
                        <a:rPr sz="1800" b="1" spc="38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5975" marR="499745" indent="-21209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7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013"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24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</a:t>
                      </a:r>
                      <a:r>
                        <a:rPr sz="24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часа)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039"/>
                        </a:lnSpc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участника</a:t>
                      </a:r>
                      <a:r>
                        <a:rPr sz="18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85915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географические атласы для </a:t>
                      </a: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7, 8 и 9 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классов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3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непрограммируемый</a:t>
                      </a:r>
                      <a:r>
                        <a:rPr sz="18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калькулятор;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3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линейка.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475">
                <a:tc>
                  <a:txBody>
                    <a:bodyPr/>
                    <a:lstStyle/>
                    <a:p>
                      <a:pPr marL="93980">
                        <a:lnSpc>
                          <a:spcPts val="2660"/>
                        </a:lnSpc>
                      </a:pPr>
                      <a:r>
                        <a:rPr sz="24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b="1" spc="-1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ИКТ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71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r>
                        <a:rPr sz="2400" b="1" spc="-4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885" marR="30353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 часа</a:t>
                      </a:r>
                      <a:r>
                        <a:rPr sz="2400" b="1" spc="-1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30  </a:t>
                      </a:r>
                      <a:r>
                        <a:rPr sz="2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по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правилам</a:t>
                      </a:r>
                      <a:r>
                        <a:rPr sz="1800" b="1" spc="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безопасности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(для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каждой</a:t>
                      </a:r>
                      <a:r>
                        <a:rPr sz="1800" b="1" spc="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аудитории);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каждого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участника</a:t>
                      </a:r>
                      <a:r>
                        <a:rPr sz="18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экзамена: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Компьютер.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3025" indent="20955" algn="just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Задания </a:t>
                      </a:r>
                      <a:r>
                        <a:rPr lang="en-US" sz="1800" b="1" spc="-5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11-15</a:t>
                      </a:r>
                      <a:r>
                        <a:rPr lang="en-US" sz="1800" b="1" spc="-5" baseline="0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b="1" spc="-5" baseline="0" dirty="0" smtClean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выполняются на компьютерах.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Использование поиска и текстового редактора 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Создание презентации или форматирование текста 	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Обработка большого массива данных </a:t>
                      </a:r>
                    </a:p>
                    <a:p>
                      <a:pPr marL="358775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Короткий алгоритм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311" y="247709"/>
            <a:ext cx="7411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5925" marR="5080" indent="-16738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40AE4"/>
                </a:solidFill>
              </a:rPr>
              <a:t>Особенности </a:t>
            </a:r>
            <a:r>
              <a:rPr sz="2800" spc="-5" dirty="0">
                <a:solidFill>
                  <a:srgbClr val="240AE4"/>
                </a:solidFill>
              </a:rPr>
              <a:t>проведения экзаменов ГИА-9 </a:t>
            </a:r>
            <a:r>
              <a:rPr sz="2800" spc="-10" dirty="0">
                <a:solidFill>
                  <a:srgbClr val="240AE4"/>
                </a:solidFill>
              </a:rPr>
              <a:t>по  отдельным </a:t>
            </a:r>
            <a:r>
              <a:rPr sz="2800" spc="-5" dirty="0">
                <a:solidFill>
                  <a:srgbClr val="240AE4"/>
                </a:solidFill>
              </a:rPr>
              <a:t>учебным</a:t>
            </a:r>
            <a:r>
              <a:rPr sz="2800" spc="5" dirty="0">
                <a:solidFill>
                  <a:srgbClr val="240AE4"/>
                </a:solidFill>
              </a:rPr>
              <a:t> </a:t>
            </a:r>
            <a:r>
              <a:rPr sz="2800" spc="-5" dirty="0">
                <a:solidFill>
                  <a:srgbClr val="240AE4"/>
                </a:solidFill>
              </a:rPr>
              <a:t>предметам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8125" y="1328737"/>
          <a:ext cx="8714105" cy="5316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0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2000" b="1" spc="-6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3536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ель</a:t>
                      </a:r>
                      <a:r>
                        <a:rPr sz="14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ь  экзамена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71882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Разрешенные дополнительные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материалы и</a:t>
                      </a:r>
                      <a:r>
                        <a:rPr sz="2000" b="1" spc="-6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R="361950">
                        <a:lnSpc>
                          <a:spcPct val="100000"/>
                        </a:lnSpc>
                      </a:pPr>
                      <a:r>
                        <a:rPr sz="2400" b="1" spc="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транный  язык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1600" b="1" spc="-3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213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(2 часа на  выполнение  письменной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части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работы)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222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+ 6 минут (на  устный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ответ).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Общее время на  проведение экзамена  не должно  </a:t>
                      </a:r>
                      <a:r>
                        <a:rPr sz="1600" b="1" spc="-1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превышать </a:t>
                      </a: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360  </a:t>
                      </a: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минут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(6 часов)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274445" indent="-635" algn="just">
                        <a:lnSpc>
                          <a:spcPts val="240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Инструкция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b="1" spc="-114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правилам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безопасности (для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каждой  аудитории);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2225"/>
                        </a:lnSpc>
                      </a:pPr>
                      <a:r>
                        <a:rPr sz="2000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Компьютер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2390" marR="319405" indent="209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В аудитории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для проведения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письменной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части экзамена 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необходимо установить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звуковоспроизводящее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устройство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(компьютер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с колонками),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обеспечивающее качественное  воспроизведение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аудиозаписи в  </a:t>
                      </a:r>
                      <a:r>
                        <a:rPr sz="2000" b="1" spc="-5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формате</a:t>
                      </a:r>
                      <a:r>
                        <a:rPr sz="2000" b="1" spc="-20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/>
                          <a:cs typeface="Times New Roman"/>
                        </a:rPr>
                        <a:t>МР3.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741" y="362394"/>
            <a:ext cx="6644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pc="-5" dirty="0"/>
              <a:t>Порядок проведения государственной итоговой  аттестации по образовательным программам  основного	</a:t>
            </a:r>
            <a:r>
              <a:rPr dirty="0"/>
              <a:t>общего</a:t>
            </a:r>
            <a:r>
              <a:rPr spc="-2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766" y="1513776"/>
            <a:ext cx="8341359" cy="474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Times New Roman"/>
                <a:cs typeface="Times New Roman"/>
              </a:rPr>
              <a:t>Накануне экзамена </a:t>
            </a:r>
            <a:r>
              <a:rPr sz="3000" spc="-5" dirty="0">
                <a:latin typeface="Times New Roman"/>
                <a:cs typeface="Times New Roman"/>
              </a:rPr>
              <a:t>выпускник получает </a:t>
            </a:r>
            <a:r>
              <a:rPr sz="3000" dirty="0">
                <a:latin typeface="Times New Roman"/>
                <a:cs typeface="Times New Roman"/>
              </a:rPr>
              <a:t>у  администрации </a:t>
            </a:r>
            <a:r>
              <a:rPr sz="3000" spc="-10" dirty="0">
                <a:latin typeface="Times New Roman"/>
                <a:cs typeface="Times New Roman"/>
              </a:rPr>
              <a:t>своего </a:t>
            </a:r>
            <a:r>
              <a:rPr sz="3000" spc="-15" dirty="0">
                <a:latin typeface="Times New Roman"/>
                <a:cs typeface="Times New Roman"/>
              </a:rPr>
              <a:t>образовательного  </a:t>
            </a:r>
            <a:r>
              <a:rPr sz="3000" spc="-5" dirty="0" err="1">
                <a:latin typeface="Times New Roman"/>
                <a:cs typeface="Times New Roman"/>
              </a:rPr>
              <a:t>учреждения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lang="ru-RU" sz="3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уведомление на экзамен</a:t>
            </a:r>
            <a:r>
              <a:rPr sz="3000" spc="-10" dirty="0" smtClean="0">
                <a:latin typeface="Times New Roman"/>
                <a:cs typeface="Times New Roman"/>
              </a:rPr>
              <a:t>, </a:t>
            </a:r>
            <a:r>
              <a:rPr sz="3000" dirty="0">
                <a:latin typeface="Times New Roman"/>
                <a:cs typeface="Times New Roman"/>
              </a:rPr>
              <a:t>в </a:t>
            </a:r>
            <a:r>
              <a:rPr sz="3000" spc="-45" dirty="0">
                <a:latin typeface="Times New Roman"/>
                <a:cs typeface="Times New Roman"/>
              </a:rPr>
              <a:t>котором  </a:t>
            </a:r>
            <a:r>
              <a:rPr sz="3000" spc="-10" dirty="0">
                <a:latin typeface="Times New Roman"/>
                <a:cs typeface="Times New Roman"/>
              </a:rPr>
              <a:t>указаны предмет </a:t>
            </a:r>
            <a:r>
              <a:rPr sz="3000" dirty="0">
                <a:latin typeface="Times New Roman"/>
                <a:cs typeface="Times New Roman"/>
              </a:rPr>
              <a:t>ОГЭ, </a:t>
            </a:r>
            <a:r>
              <a:rPr sz="3000" spc="10" dirty="0">
                <a:latin typeface="Times New Roman"/>
                <a:cs typeface="Times New Roman"/>
              </a:rPr>
              <a:t>адрес, </a:t>
            </a:r>
            <a:r>
              <a:rPr sz="3000" spc="-15" dirty="0">
                <a:latin typeface="Times New Roman"/>
                <a:cs typeface="Times New Roman"/>
              </a:rPr>
              <a:t>дата </a:t>
            </a:r>
            <a:r>
              <a:rPr sz="3000" dirty="0">
                <a:latin typeface="Times New Roman"/>
                <a:cs typeface="Times New Roman"/>
              </a:rPr>
              <a:t>и </a:t>
            </a:r>
            <a:r>
              <a:rPr sz="3000" spc="-5" dirty="0">
                <a:latin typeface="Times New Roman"/>
                <a:cs typeface="Times New Roman"/>
              </a:rPr>
              <a:t>время </a:t>
            </a:r>
            <a:r>
              <a:rPr sz="3000" spc="-20" dirty="0">
                <a:latin typeface="Times New Roman"/>
                <a:cs typeface="Times New Roman"/>
              </a:rPr>
              <a:t>начала  </a:t>
            </a:r>
            <a:r>
              <a:rPr sz="3000" spc="-10" dirty="0">
                <a:latin typeface="Times New Roman"/>
                <a:cs typeface="Times New Roman"/>
              </a:rPr>
              <a:t>экзамена, </a:t>
            </a:r>
            <a:r>
              <a:rPr sz="3000" spc="-85" dirty="0">
                <a:latin typeface="Times New Roman"/>
                <a:cs typeface="Times New Roman"/>
              </a:rPr>
              <a:t>код </a:t>
            </a:r>
            <a:r>
              <a:rPr sz="3000" spc="-15" dirty="0">
                <a:latin typeface="Times New Roman"/>
                <a:cs typeface="Times New Roman"/>
              </a:rPr>
              <a:t>образовательного </a:t>
            </a:r>
            <a:r>
              <a:rPr sz="3000" spc="-5" dirty="0">
                <a:latin typeface="Times New Roman"/>
                <a:cs typeface="Times New Roman"/>
              </a:rPr>
              <a:t>учреждения </a:t>
            </a:r>
            <a:r>
              <a:rPr sz="3000" dirty="0">
                <a:latin typeface="Times New Roman"/>
                <a:cs typeface="Times New Roman"/>
              </a:rPr>
              <a:t>и иная  </a:t>
            </a:r>
            <a:r>
              <a:rPr sz="3000" spc="-10" dirty="0">
                <a:latin typeface="Times New Roman"/>
                <a:cs typeface="Times New Roman"/>
              </a:rPr>
              <a:t>информация.</a:t>
            </a:r>
            <a:endParaRPr sz="3000" dirty="0">
              <a:latin typeface="Times New Roman"/>
              <a:cs typeface="Times New Roman"/>
            </a:endParaRPr>
          </a:p>
          <a:p>
            <a:pPr marL="12700" marR="268605" indent="571500">
              <a:lnSpc>
                <a:spcPts val="3560"/>
              </a:lnSpc>
              <a:spcBef>
                <a:spcPts val="920"/>
              </a:spcBef>
            </a:pPr>
            <a:r>
              <a:rPr sz="3000" dirty="0">
                <a:latin typeface="Times New Roman"/>
                <a:cs typeface="Times New Roman"/>
              </a:rPr>
              <a:t>В ППЭ </a:t>
            </a:r>
            <a:r>
              <a:rPr sz="3000" spc="-10" dirty="0">
                <a:latin typeface="Times New Roman"/>
                <a:cs typeface="Times New Roman"/>
              </a:rPr>
              <a:t>(пункт </a:t>
            </a:r>
            <a:r>
              <a:rPr sz="3000" spc="-5" dirty="0">
                <a:latin typeface="Times New Roman"/>
                <a:cs typeface="Times New Roman"/>
              </a:rPr>
              <a:t>приема </a:t>
            </a:r>
            <a:r>
              <a:rPr sz="3000" spc="-10" dirty="0">
                <a:latin typeface="Times New Roman"/>
                <a:cs typeface="Times New Roman"/>
              </a:rPr>
              <a:t>экзамена) </a:t>
            </a:r>
            <a:r>
              <a:rPr sz="3000" spc="-20" dirty="0">
                <a:latin typeface="Times New Roman"/>
                <a:cs typeface="Times New Roman"/>
              </a:rPr>
              <a:t>выпускников  текущего </a:t>
            </a:r>
            <a:r>
              <a:rPr sz="3000" spc="-40" dirty="0">
                <a:latin typeface="Times New Roman"/>
                <a:cs typeface="Times New Roman"/>
              </a:rPr>
              <a:t>года </a:t>
            </a:r>
            <a:r>
              <a:rPr sz="3000" spc="-15" dirty="0">
                <a:latin typeface="Times New Roman"/>
                <a:cs typeface="Times New Roman"/>
              </a:rPr>
              <a:t>сопровождают </a:t>
            </a:r>
            <a:r>
              <a:rPr sz="3000" spc="-5" dirty="0">
                <a:latin typeface="Times New Roman"/>
                <a:cs typeface="Times New Roman"/>
              </a:rPr>
              <a:t>представители </a:t>
            </a:r>
            <a:r>
              <a:rPr sz="3000" spc="-20" dirty="0">
                <a:latin typeface="Times New Roman"/>
                <a:cs typeface="Times New Roman"/>
              </a:rPr>
              <a:t>от  </a:t>
            </a:r>
            <a:r>
              <a:rPr sz="3000" spc="-15" dirty="0" err="1">
                <a:latin typeface="Times New Roman"/>
                <a:cs typeface="Times New Roman"/>
              </a:rPr>
              <a:t>образовательного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5" dirty="0" err="1" smtClean="0">
                <a:latin typeface="Times New Roman"/>
                <a:cs typeface="Times New Roman"/>
              </a:rPr>
              <a:t>учреждения</a:t>
            </a:r>
            <a:r>
              <a:rPr lang="ru-RU" sz="3000" spc="-5" dirty="0" smtClean="0">
                <a:latin typeface="Times New Roman"/>
                <a:cs typeface="Times New Roman"/>
              </a:rPr>
              <a:t> (уведомление остается дома)</a:t>
            </a:r>
            <a:r>
              <a:rPr sz="3000" spc="-5" dirty="0" smtClean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888" y="340360"/>
            <a:ext cx="3824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0000"/>
                </a:solidFill>
              </a:rPr>
              <a:t>Нормативная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база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32897" y="838200"/>
            <a:ext cx="8490585" cy="46108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endParaRPr lang="ru-RU" spc="-1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ru-RU" spc="-10" dirty="0" smtClean="0">
                <a:latin typeface="Times New Roman"/>
                <a:cs typeface="Times New Roman"/>
              </a:rPr>
              <a:t>Приказ </a:t>
            </a:r>
            <a:r>
              <a:rPr lang="ru-RU" spc="-10" dirty="0" err="1">
                <a:latin typeface="Times New Roman"/>
                <a:cs typeface="Times New Roman"/>
              </a:rPr>
              <a:t>Минпросвещения</a:t>
            </a:r>
            <a:r>
              <a:rPr lang="ru-RU" spc="-10" dirty="0">
                <a:latin typeface="Times New Roman"/>
                <a:cs typeface="Times New Roman"/>
              </a:rPr>
              <a:t> России и </a:t>
            </a:r>
            <a:r>
              <a:rPr lang="ru-RU" spc="-10" dirty="0" err="1">
                <a:latin typeface="Times New Roman"/>
                <a:cs typeface="Times New Roman"/>
              </a:rPr>
              <a:t>Рособрнадзора</a:t>
            </a:r>
            <a:r>
              <a:rPr lang="ru-RU" spc="-10" dirty="0">
                <a:latin typeface="Times New Roman"/>
                <a:cs typeface="Times New Roman"/>
              </a:rPr>
              <a:t> от 07.11.2018 № 189/1513 "Об утверждении Порядка проведения государственной итоговой аттестации по образовательным программам основного общего образования". Зарегистрирован в Минюсте России 10 декабря 2018 г., регистрационный номер 52953.</a:t>
            </a:r>
          </a:p>
          <a:p>
            <a:pPr marL="355600" marR="438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pc="-10" dirty="0" smtClean="0">
                <a:latin typeface="Times New Roman"/>
                <a:cs typeface="Times New Roman"/>
              </a:rPr>
              <a:t>Проект </a:t>
            </a:r>
            <a:r>
              <a:rPr spc="-10" dirty="0" err="1" smtClean="0">
                <a:latin typeface="Times New Roman"/>
                <a:cs typeface="Times New Roman"/>
              </a:rPr>
              <a:t>Приказ</a:t>
            </a:r>
            <a:r>
              <a:rPr lang="ru-RU" spc="-10" dirty="0" smtClean="0">
                <a:latin typeface="Times New Roman"/>
                <a:cs typeface="Times New Roman"/>
              </a:rPr>
              <a:t>а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latin typeface="Times New Roman"/>
                <a:cs typeface="Times New Roman"/>
              </a:rPr>
              <a:t>Министерства Просвещения РФ и Федеральной службы по надзору в сфере образования и науки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spc="-10" dirty="0" smtClean="0">
                <a:latin typeface="Times New Roman"/>
                <a:cs typeface="Times New Roman"/>
              </a:rPr>
              <a:t>"</a:t>
            </a:r>
            <a:r>
              <a:rPr spc="-10" dirty="0">
                <a:latin typeface="Times New Roman"/>
                <a:cs typeface="Times New Roman"/>
              </a:rPr>
              <a:t>Об </a:t>
            </a:r>
            <a:r>
              <a:rPr spc="-5" dirty="0">
                <a:latin typeface="Times New Roman"/>
                <a:cs typeface="Times New Roman"/>
              </a:rPr>
              <a:t>утверждении </a:t>
            </a:r>
            <a:r>
              <a:rPr spc="-15" dirty="0">
                <a:latin typeface="Times New Roman"/>
                <a:cs typeface="Times New Roman"/>
              </a:rPr>
              <a:t>единого  </a:t>
            </a:r>
            <a:r>
              <a:rPr spc="-5" dirty="0">
                <a:latin typeface="Times New Roman"/>
                <a:cs typeface="Times New Roman"/>
              </a:rPr>
              <a:t>расписания и продолжительности </a:t>
            </a:r>
            <a:r>
              <a:rPr spc="-10" dirty="0">
                <a:latin typeface="Times New Roman"/>
                <a:cs typeface="Times New Roman"/>
              </a:rPr>
              <a:t>проведения </a:t>
            </a:r>
            <a:r>
              <a:rPr spc="-5" dirty="0">
                <a:latin typeface="Times New Roman"/>
                <a:cs typeface="Times New Roman"/>
              </a:rPr>
              <a:t>основного </a:t>
            </a:r>
            <a:r>
              <a:rPr spc="-15" dirty="0">
                <a:latin typeface="Times New Roman"/>
                <a:cs typeface="Times New Roman"/>
              </a:rPr>
              <a:t>государственного </a:t>
            </a:r>
            <a:r>
              <a:rPr spc="-10" dirty="0">
                <a:latin typeface="Times New Roman"/>
                <a:cs typeface="Times New Roman"/>
              </a:rPr>
              <a:t>экзамена по  </a:t>
            </a:r>
            <a:r>
              <a:rPr spc="-15" dirty="0">
                <a:latin typeface="Times New Roman"/>
                <a:cs typeface="Times New Roman"/>
              </a:rPr>
              <a:t>каждому </a:t>
            </a:r>
            <a:r>
              <a:rPr spc="-10" dirty="0">
                <a:latin typeface="Times New Roman"/>
                <a:cs typeface="Times New Roman"/>
              </a:rPr>
              <a:t>учебному </a:t>
            </a:r>
            <a:r>
              <a:rPr spc="-30" dirty="0">
                <a:latin typeface="Times New Roman"/>
                <a:cs typeface="Times New Roman"/>
              </a:rPr>
              <a:t>предмету, </a:t>
            </a:r>
            <a:r>
              <a:rPr spc="-10" dirty="0">
                <a:latin typeface="Times New Roman"/>
                <a:cs typeface="Times New Roman"/>
              </a:rPr>
              <a:t>перечня средств </a:t>
            </a:r>
            <a:r>
              <a:rPr spc="-15" dirty="0">
                <a:latin typeface="Times New Roman"/>
                <a:cs typeface="Times New Roman"/>
              </a:rPr>
              <a:t>обучения </a:t>
            </a:r>
            <a:r>
              <a:rPr spc="-5" dirty="0">
                <a:latin typeface="Times New Roman"/>
                <a:cs typeface="Times New Roman"/>
              </a:rPr>
              <a:t>и </a:t>
            </a:r>
            <a:r>
              <a:rPr dirty="0">
                <a:latin typeface="Times New Roman"/>
                <a:cs typeface="Times New Roman"/>
              </a:rPr>
              <a:t>воспитания, </a:t>
            </a:r>
            <a:r>
              <a:rPr spc="-15" dirty="0">
                <a:latin typeface="Times New Roman"/>
                <a:cs typeface="Times New Roman"/>
              </a:rPr>
              <a:t>используемых </a:t>
            </a:r>
            <a:r>
              <a:rPr spc="-5" dirty="0">
                <a:latin typeface="Times New Roman"/>
                <a:cs typeface="Times New Roman"/>
              </a:rPr>
              <a:t>при </a:t>
            </a:r>
            <a:r>
              <a:rPr spc="-15" dirty="0">
                <a:latin typeface="Times New Roman"/>
                <a:cs typeface="Times New Roman"/>
              </a:rPr>
              <a:t>его  </a:t>
            </a:r>
            <a:r>
              <a:rPr spc="-10" dirty="0">
                <a:latin typeface="Times New Roman"/>
                <a:cs typeface="Times New Roman"/>
              </a:rPr>
              <a:t>проведении </a:t>
            </a:r>
            <a:r>
              <a:rPr spc="-5" dirty="0">
                <a:latin typeface="Times New Roman"/>
                <a:cs typeface="Times New Roman"/>
              </a:rPr>
              <a:t>в </a:t>
            </a:r>
            <a:r>
              <a:rPr dirty="0" smtClean="0">
                <a:latin typeface="Times New Roman"/>
                <a:cs typeface="Times New Roman"/>
              </a:rPr>
              <a:t>20</a:t>
            </a:r>
            <a:r>
              <a:rPr lang="ru-RU" dirty="0" smtClean="0">
                <a:latin typeface="Times New Roman"/>
                <a:cs typeface="Times New Roman"/>
              </a:rPr>
              <a:t>20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году" </a:t>
            </a:r>
            <a:endParaRPr lang="ru-RU" spc="-20" dirty="0" smtClean="0">
              <a:latin typeface="Times New Roman"/>
              <a:cs typeface="Times New Roman"/>
            </a:endParaRPr>
          </a:p>
          <a:p>
            <a:pPr marL="355600" marR="438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pc="-10" dirty="0">
                <a:latin typeface="Times New Roman"/>
                <a:cs typeface="Times New Roman"/>
              </a:rPr>
              <a:t>Проект Приказа Министерства просвещения РФ и Федеральной службы по надзору в сфере образования и науки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2020 году"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" y="5562"/>
            <a:ext cx="2232012" cy="655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00" y="5516377"/>
            <a:ext cx="2438400" cy="1341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0741" y="217932"/>
            <a:ext cx="6644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pc="-5" dirty="0"/>
              <a:t>Порядок проведения государственной итоговой  аттестации по образовательным программам  основного	</a:t>
            </a:r>
            <a:r>
              <a:rPr dirty="0"/>
              <a:t>общего</a:t>
            </a:r>
            <a:r>
              <a:rPr spc="-2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613" y="1295400"/>
            <a:ext cx="8416787" cy="2839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ts val="384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 ППЭ выпускник </a:t>
            </a:r>
            <a:r>
              <a:rPr sz="3200" spc="-15" dirty="0">
                <a:latin typeface="Times New Roman"/>
                <a:cs typeface="Times New Roman"/>
              </a:rPr>
              <a:t>обязан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предоставить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u="sng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ПАСПОРТ ИЛИ ИНОЙ ДОКУМЕНТ, ВНЕСЕННЫЙ В БАЗУ ОГЭ.</a:t>
            </a:r>
          </a:p>
          <a:p>
            <a:pPr marL="12700">
              <a:lnSpc>
                <a:spcPct val="100000"/>
              </a:lnSpc>
            </a:pPr>
            <a:r>
              <a:rPr sz="3200" dirty="0" smtClean="0">
                <a:latin typeface="Times New Roman"/>
                <a:cs typeface="Times New Roman"/>
              </a:rPr>
              <a:t>С </a:t>
            </a:r>
            <a:r>
              <a:rPr sz="3200" spc="-5" dirty="0">
                <a:latin typeface="Times New Roman"/>
                <a:cs typeface="Times New Roman"/>
              </a:rPr>
              <a:t>собой </a:t>
            </a:r>
            <a:r>
              <a:rPr sz="3200" dirty="0">
                <a:latin typeface="Times New Roman"/>
                <a:cs typeface="Times New Roman"/>
              </a:rPr>
              <a:t>иметь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черную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гелевую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ручку</a:t>
            </a:r>
            <a:r>
              <a:rPr sz="3200" spc="-20" dirty="0">
                <a:latin typeface="Times New Roman"/>
                <a:cs typeface="Times New Roman"/>
              </a:rPr>
              <a:t>,  </a:t>
            </a:r>
            <a:r>
              <a:rPr sz="3200" spc="-5" dirty="0">
                <a:latin typeface="Times New Roman"/>
                <a:cs typeface="Times New Roman"/>
              </a:rPr>
              <a:t>дополнительные </a:t>
            </a:r>
            <a:r>
              <a:rPr sz="3200" dirty="0">
                <a:latin typeface="Times New Roman"/>
                <a:cs typeface="Times New Roman"/>
              </a:rPr>
              <a:t>устройства и </a:t>
            </a:r>
            <a:r>
              <a:rPr sz="3200" spc="-10" dirty="0">
                <a:latin typeface="Times New Roman"/>
                <a:cs typeface="Times New Roman"/>
              </a:rPr>
              <a:t>материалы,  </a:t>
            </a:r>
            <a:r>
              <a:rPr sz="3200" spc="-15" dirty="0">
                <a:latin typeface="Times New Roman"/>
                <a:cs typeface="Times New Roman"/>
              </a:rPr>
              <a:t>используемые </a:t>
            </a:r>
            <a:r>
              <a:rPr sz="3200" spc="-10" dirty="0">
                <a:latin typeface="Times New Roman"/>
                <a:cs typeface="Times New Roman"/>
              </a:rPr>
              <a:t>по отдельным </a:t>
            </a:r>
            <a:r>
              <a:rPr sz="3200" spc="-5" dirty="0">
                <a:latin typeface="Times New Roman"/>
                <a:cs typeface="Times New Roman"/>
              </a:rPr>
              <a:t>предметам,</a:t>
            </a:r>
            <a:r>
              <a:rPr sz="3200" dirty="0">
                <a:latin typeface="Times New Roman"/>
                <a:cs typeface="Times New Roman"/>
              </a:rPr>
              <a:t> 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8758" y="4027303"/>
            <a:ext cx="4817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3190875" algn="l"/>
              </a:tabLst>
            </a:pPr>
            <a:r>
              <a:rPr sz="3200" dirty="0">
                <a:latin typeface="Times New Roman"/>
                <a:cs typeface="Times New Roman"/>
              </a:rPr>
              <a:t>с	</a:t>
            </a:r>
            <a:r>
              <a:rPr sz="3200" spc="-10" dirty="0">
                <a:latin typeface="Times New Roman"/>
                <a:cs typeface="Times New Roman"/>
              </a:rPr>
              <a:t>перечнем,	</a:t>
            </a:r>
            <a:r>
              <a:rPr sz="3200" spc="-30" dirty="0">
                <a:latin typeface="Times New Roman"/>
                <a:cs typeface="Times New Roman"/>
              </a:rPr>
              <a:t>ежегодно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2101" y="4514779"/>
            <a:ext cx="16408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п</a:t>
            </a:r>
            <a:r>
              <a:rPr sz="3200" spc="5" dirty="0">
                <a:latin typeface="Times New Roman"/>
                <a:cs typeface="Times New Roman"/>
              </a:rPr>
              <a:t>р</a:t>
            </a:r>
            <a:r>
              <a:rPr sz="3200" spc="-15" dirty="0">
                <a:latin typeface="Times New Roman"/>
                <a:cs typeface="Times New Roman"/>
              </a:rPr>
              <a:t>и</a:t>
            </a:r>
            <a:r>
              <a:rPr sz="3200" spc="-45" dirty="0">
                <a:latin typeface="Times New Roman"/>
                <a:cs typeface="Times New Roman"/>
              </a:rPr>
              <a:t>к</a:t>
            </a:r>
            <a:r>
              <a:rPr sz="3200" spc="-10" dirty="0">
                <a:latin typeface="Times New Roman"/>
                <a:cs typeface="Times New Roman"/>
              </a:rPr>
              <a:t>а</a:t>
            </a:r>
            <a:r>
              <a:rPr sz="3200" spc="-30" dirty="0">
                <a:latin typeface="Times New Roman"/>
                <a:cs typeface="Times New Roman"/>
              </a:rPr>
              <a:t>з</a:t>
            </a:r>
            <a:r>
              <a:rPr sz="3200" spc="-55" dirty="0">
                <a:latin typeface="Times New Roman"/>
                <a:cs typeface="Times New Roman"/>
              </a:rPr>
              <a:t>ом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448" y="5002662"/>
            <a:ext cx="102044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н</a:t>
            </a:r>
            <a:r>
              <a:rPr sz="3200" spc="-180" dirty="0">
                <a:latin typeface="Times New Roman"/>
                <a:cs typeface="Times New Roman"/>
              </a:rPr>
              <a:t>а</a:t>
            </a:r>
            <a:r>
              <a:rPr sz="3200" spc="-10" dirty="0">
                <a:latin typeface="Times New Roman"/>
                <a:cs typeface="Times New Roman"/>
              </a:rPr>
              <a:t>у</a:t>
            </a:r>
            <a:r>
              <a:rPr sz="3200" dirty="0">
                <a:latin typeface="Times New Roman"/>
                <a:cs typeface="Times New Roman"/>
              </a:rPr>
              <a:t>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147" y="4514779"/>
            <a:ext cx="25095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69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М</a:t>
            </a:r>
            <a:r>
              <a:rPr sz="3200" dirty="0">
                <a:latin typeface="Times New Roman"/>
                <a:cs typeface="Times New Roman"/>
              </a:rPr>
              <a:t>ини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spc="-10" dirty="0">
                <a:latin typeface="Times New Roman"/>
                <a:cs typeface="Times New Roman"/>
              </a:rPr>
              <a:t>т</a:t>
            </a:r>
            <a:r>
              <a:rPr sz="3200" spc="5" dirty="0">
                <a:latin typeface="Times New Roman"/>
                <a:cs typeface="Times New Roman"/>
              </a:rPr>
              <a:t>е</a:t>
            </a:r>
            <a:r>
              <a:rPr sz="3200" spc="-10" dirty="0">
                <a:latin typeface="Times New Roman"/>
                <a:cs typeface="Times New Roman"/>
              </a:rPr>
              <a:t>р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т</a:t>
            </a:r>
            <a:r>
              <a:rPr sz="3200" spc="-50" dirty="0">
                <a:latin typeface="Times New Roman"/>
                <a:cs typeface="Times New Roman"/>
              </a:rPr>
              <a:t>в</a:t>
            </a:r>
            <a:r>
              <a:rPr sz="3200" dirty="0">
                <a:latin typeface="Times New Roman"/>
                <a:cs typeface="Times New Roman"/>
              </a:rPr>
              <a:t>а  </a:t>
            </a:r>
            <a:r>
              <a:rPr sz="3200" spc="-95" dirty="0">
                <a:latin typeface="Times New Roman"/>
                <a:cs typeface="Times New Roman"/>
              </a:rPr>
              <a:t>Р</a:t>
            </a:r>
            <a:r>
              <a:rPr sz="3200" spc="85" dirty="0">
                <a:latin typeface="Times New Roman"/>
                <a:cs typeface="Times New Roman"/>
              </a:rPr>
              <a:t>о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spc="-10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ий</a:t>
            </a:r>
            <a:r>
              <a:rPr sz="3200" spc="-10" dirty="0">
                <a:latin typeface="Times New Roman"/>
                <a:cs typeface="Times New Roman"/>
              </a:rPr>
              <a:t>с</a:t>
            </a:r>
            <a:r>
              <a:rPr sz="3200" spc="-170" dirty="0">
                <a:latin typeface="Times New Roman"/>
                <a:cs typeface="Times New Roman"/>
              </a:rPr>
              <a:t>к</a:t>
            </a:r>
            <a:r>
              <a:rPr sz="3200" spc="-10" dirty="0">
                <a:latin typeface="Times New Roman"/>
                <a:cs typeface="Times New Roman"/>
              </a:rPr>
              <a:t>ой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392" y="4027303"/>
            <a:ext cx="317563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944495" algn="l"/>
              </a:tabLst>
            </a:pPr>
            <a:r>
              <a:rPr sz="3200" spc="-5" dirty="0">
                <a:latin typeface="Times New Roman"/>
                <a:cs typeface="Times New Roman"/>
              </a:rPr>
              <a:t>соответствии  утверждаемым  </a:t>
            </a:r>
            <a:r>
              <a:rPr sz="3200" spc="5" dirty="0">
                <a:latin typeface="Times New Roman"/>
                <a:cs typeface="Times New Roman"/>
              </a:rPr>
              <a:t>о</a:t>
            </a:r>
            <a:r>
              <a:rPr sz="3200" spc="-10" dirty="0">
                <a:latin typeface="Times New Roman"/>
                <a:cs typeface="Times New Roman"/>
              </a:rPr>
              <a:t>б</a:t>
            </a:r>
            <a:r>
              <a:rPr sz="3200" spc="5" dirty="0">
                <a:latin typeface="Times New Roman"/>
                <a:cs typeface="Times New Roman"/>
              </a:rPr>
              <a:t>ра</a:t>
            </a:r>
            <a:r>
              <a:rPr sz="3200" spc="-30" dirty="0">
                <a:latin typeface="Times New Roman"/>
                <a:cs typeface="Times New Roman"/>
              </a:rPr>
              <a:t>з</a:t>
            </a:r>
            <a:r>
              <a:rPr sz="3200" spc="-10" dirty="0">
                <a:latin typeface="Times New Roman"/>
                <a:cs typeface="Times New Roman"/>
              </a:rPr>
              <a:t>о</a:t>
            </a:r>
            <a:r>
              <a:rPr sz="3200" spc="-40" dirty="0">
                <a:latin typeface="Times New Roman"/>
                <a:cs typeface="Times New Roman"/>
              </a:rPr>
              <a:t>в</a:t>
            </a:r>
            <a:r>
              <a:rPr sz="3200" spc="-10" dirty="0">
                <a:latin typeface="Times New Roman"/>
                <a:cs typeface="Times New Roman"/>
              </a:rPr>
              <a:t>а</a:t>
            </a:r>
            <a:r>
              <a:rPr sz="3200" dirty="0">
                <a:latin typeface="Times New Roman"/>
                <a:cs typeface="Times New Roman"/>
              </a:rPr>
              <a:t>н</a:t>
            </a:r>
            <a:r>
              <a:rPr sz="3200" spc="-5" dirty="0">
                <a:latin typeface="Times New Roman"/>
                <a:cs typeface="Times New Roman"/>
              </a:rPr>
              <a:t>и</a:t>
            </a:r>
            <a:r>
              <a:rPr sz="3200" dirty="0">
                <a:latin typeface="Times New Roman"/>
                <a:cs typeface="Times New Roman"/>
              </a:rPr>
              <a:t>я	и  </a:t>
            </a:r>
            <a:r>
              <a:rPr sz="3200" spc="-5" dirty="0">
                <a:latin typeface="Times New Roman"/>
                <a:cs typeface="Times New Roman"/>
              </a:rPr>
              <a:t>Федерации.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979" y="560832"/>
            <a:ext cx="54330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1010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10101"/>
                </a:solidFill>
                <a:latin typeface="Times New Roman"/>
                <a:cs typeface="Times New Roman"/>
              </a:rPr>
              <a:t>ППЭ </a:t>
            </a:r>
            <a:r>
              <a:rPr sz="2400" b="1" spc="-25" dirty="0">
                <a:solidFill>
                  <a:srgbClr val="010101"/>
                </a:solidFill>
                <a:latin typeface="Times New Roman"/>
                <a:cs typeface="Times New Roman"/>
              </a:rPr>
              <a:t>оборудуются </a:t>
            </a:r>
            <a:r>
              <a:rPr sz="24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стационарными </a:t>
            </a:r>
            <a:r>
              <a:rPr sz="2400" b="1" dirty="0">
                <a:solidFill>
                  <a:srgbClr val="75005F"/>
                </a:solidFill>
                <a:latin typeface="Times New Roman"/>
                <a:cs typeface="Times New Roman"/>
              </a:rPr>
              <a:t>и  </a:t>
            </a:r>
            <a:r>
              <a:rPr sz="24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переносными </a:t>
            </a:r>
            <a:r>
              <a:rPr sz="24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металлоискателями,  средствами </a:t>
            </a:r>
            <a:r>
              <a:rPr sz="24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видеонаблюдения</a:t>
            </a:r>
            <a:r>
              <a:rPr sz="2400" b="1" spc="-15" dirty="0">
                <a:solidFill>
                  <a:srgbClr val="010101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40" y="2279415"/>
            <a:ext cx="6337298" cy="415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002" y="119024"/>
            <a:ext cx="2093895" cy="1779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7269" y="3718724"/>
            <a:ext cx="2824162" cy="2533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3628" y="5924994"/>
            <a:ext cx="1520333" cy="657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362394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68" y="1777936"/>
            <a:ext cx="7681595" cy="3542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Во время </a:t>
            </a:r>
            <a:r>
              <a:rPr sz="3200" spc="-5" dirty="0">
                <a:latin typeface="Times New Roman"/>
                <a:cs typeface="Times New Roman"/>
              </a:rPr>
              <a:t>экзамена </a:t>
            </a:r>
            <a:r>
              <a:rPr sz="3200" dirty="0">
                <a:latin typeface="Times New Roman"/>
                <a:cs typeface="Times New Roman"/>
              </a:rPr>
              <a:t>обучающиеся  </a:t>
            </a:r>
            <a:r>
              <a:rPr sz="3200" spc="-10" dirty="0">
                <a:latin typeface="Times New Roman"/>
                <a:cs typeface="Times New Roman"/>
              </a:rPr>
              <a:t>должны </a:t>
            </a:r>
            <a:r>
              <a:rPr sz="3200" spc="-40" dirty="0">
                <a:latin typeface="Times New Roman"/>
                <a:cs typeface="Times New Roman"/>
              </a:rPr>
              <a:t>соблюдать </a:t>
            </a:r>
            <a:r>
              <a:rPr sz="3200" dirty="0">
                <a:latin typeface="Times New Roman"/>
                <a:cs typeface="Times New Roman"/>
              </a:rPr>
              <a:t>установленный порядок  </a:t>
            </a:r>
            <a:r>
              <a:rPr sz="3200" spc="-5" dirty="0">
                <a:latin typeface="Times New Roman"/>
                <a:cs typeface="Times New Roman"/>
              </a:rPr>
              <a:t>проведения экзамена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15" dirty="0">
                <a:latin typeface="Times New Roman"/>
                <a:cs typeface="Times New Roman"/>
              </a:rPr>
              <a:t>следовать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указаниям  </a:t>
            </a:r>
            <a:r>
              <a:rPr sz="3200" spc="-10" dirty="0">
                <a:latin typeface="Times New Roman"/>
                <a:cs typeface="Times New Roman"/>
              </a:rPr>
              <a:t>организаторов.</a:t>
            </a:r>
            <a:endParaRPr sz="3200">
              <a:latin typeface="Times New Roman"/>
              <a:cs typeface="Times New Roman"/>
            </a:endParaRPr>
          </a:p>
          <a:p>
            <a:pPr marL="12700" marR="273685" indent="570865">
              <a:lnSpc>
                <a:spcPct val="100099"/>
              </a:lnSpc>
              <a:spcBef>
                <a:spcPts val="785"/>
              </a:spcBef>
            </a:pPr>
            <a:r>
              <a:rPr sz="3200" dirty="0">
                <a:latin typeface="Times New Roman"/>
                <a:cs typeface="Times New Roman"/>
              </a:rPr>
              <a:t>Во время </a:t>
            </a:r>
            <a:r>
              <a:rPr sz="3200" spc="-5" dirty="0">
                <a:latin typeface="Times New Roman"/>
                <a:cs typeface="Times New Roman"/>
              </a:rPr>
              <a:t>экзамена обучающиеся </a:t>
            </a:r>
            <a:r>
              <a:rPr sz="3200" dirty="0">
                <a:latin typeface="Times New Roman"/>
                <a:cs typeface="Times New Roman"/>
              </a:rPr>
              <a:t>не  </a:t>
            </a:r>
            <a:r>
              <a:rPr sz="3200" spc="-10" dirty="0">
                <a:latin typeface="Times New Roman"/>
                <a:cs typeface="Times New Roman"/>
              </a:rPr>
              <a:t>должны общаться </a:t>
            </a:r>
            <a:r>
              <a:rPr sz="3200" spc="-5" dirty="0">
                <a:latin typeface="Times New Roman"/>
                <a:cs typeface="Times New Roman"/>
              </a:rPr>
              <a:t>друг </a:t>
            </a:r>
            <a:r>
              <a:rPr sz="3200" dirty="0">
                <a:latin typeface="Times New Roman"/>
                <a:cs typeface="Times New Roman"/>
              </a:rPr>
              <a:t>с </a:t>
            </a:r>
            <a:r>
              <a:rPr sz="3200" spc="-25" dirty="0">
                <a:latin typeface="Times New Roman"/>
                <a:cs typeface="Times New Roman"/>
              </a:rPr>
              <a:t>другом,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свободно  </a:t>
            </a:r>
            <a:r>
              <a:rPr sz="3200" spc="-5" dirty="0">
                <a:latin typeface="Times New Roman"/>
                <a:cs typeface="Times New Roman"/>
              </a:rPr>
              <a:t>перемещаться </a:t>
            </a: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аудитории</a:t>
            </a:r>
            <a:r>
              <a:rPr sz="3200" spc="-4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68" y="1777936"/>
            <a:ext cx="7480300" cy="295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40" dirty="0">
                <a:latin typeface="Times New Roman"/>
                <a:cs typeface="Times New Roman"/>
              </a:rPr>
              <a:t>аудиториях </a:t>
            </a:r>
            <a:r>
              <a:rPr sz="3200" spc="-15" dirty="0">
                <a:latin typeface="Times New Roman"/>
                <a:cs typeface="Times New Roman"/>
              </a:rPr>
              <a:t>во </a:t>
            </a:r>
            <a:r>
              <a:rPr sz="3200" dirty="0">
                <a:latin typeface="Times New Roman"/>
                <a:cs typeface="Times New Roman"/>
              </a:rPr>
              <a:t>время </a:t>
            </a:r>
            <a:r>
              <a:rPr sz="3200" spc="-5" dirty="0">
                <a:latin typeface="Times New Roman"/>
                <a:cs typeface="Times New Roman"/>
              </a:rPr>
              <a:t>проведения  экзаменов </a:t>
            </a:r>
            <a:r>
              <a:rPr sz="3200" spc="-10" dirty="0">
                <a:latin typeface="Times New Roman"/>
                <a:cs typeface="Times New Roman"/>
              </a:rPr>
              <a:t>обучающимся </a:t>
            </a:r>
            <a:r>
              <a:rPr sz="3200" dirty="0">
                <a:latin typeface="Times New Roman"/>
                <a:cs typeface="Times New Roman"/>
              </a:rPr>
              <a:t>и лицам,  </a:t>
            </a:r>
            <a:r>
              <a:rPr sz="3200" spc="-5" dirty="0">
                <a:latin typeface="Times New Roman"/>
                <a:cs typeface="Times New Roman"/>
              </a:rPr>
              <a:t>привлекаемым </a:t>
            </a:r>
            <a:r>
              <a:rPr sz="3200" dirty="0">
                <a:latin typeface="Times New Roman"/>
                <a:cs typeface="Times New Roman"/>
              </a:rPr>
              <a:t>к </a:t>
            </a:r>
            <a:r>
              <a:rPr sz="3200" spc="-5" dirty="0">
                <a:latin typeface="Times New Roman"/>
                <a:cs typeface="Times New Roman"/>
              </a:rPr>
              <a:t>проведению экзаменов, 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запрещается </a:t>
            </a:r>
            <a:r>
              <a:rPr sz="3200" spc="-15" dirty="0">
                <a:latin typeface="Times New Roman"/>
                <a:cs typeface="Times New Roman"/>
              </a:rPr>
              <a:t>использовать </a:t>
            </a:r>
            <a:r>
              <a:rPr sz="3200" spc="-10" dirty="0">
                <a:latin typeface="Times New Roman"/>
                <a:cs typeface="Times New Roman"/>
              </a:rPr>
              <a:t>средства связи,  </a:t>
            </a:r>
            <a:r>
              <a:rPr sz="3200" dirty="0">
                <a:latin typeface="Times New Roman"/>
                <a:cs typeface="Times New Roman"/>
              </a:rPr>
              <a:t>а также </a:t>
            </a:r>
            <a:r>
              <a:rPr sz="3200" spc="-5" dirty="0">
                <a:latin typeface="Times New Roman"/>
                <a:cs typeface="Times New Roman"/>
              </a:rPr>
              <a:t>следующие </a:t>
            </a:r>
            <a:r>
              <a:rPr sz="3200" spc="-10" dirty="0">
                <a:latin typeface="Times New Roman"/>
                <a:cs typeface="Times New Roman"/>
              </a:rPr>
              <a:t>средства </a:t>
            </a:r>
            <a:r>
              <a:rPr sz="3200" spc="-15" dirty="0">
                <a:latin typeface="Times New Roman"/>
                <a:cs typeface="Times New Roman"/>
              </a:rPr>
              <a:t>обучения </a:t>
            </a:r>
            <a:r>
              <a:rPr sz="3200" dirty="0">
                <a:latin typeface="Times New Roman"/>
                <a:cs typeface="Times New Roman"/>
              </a:rPr>
              <a:t>и  </a:t>
            </a:r>
            <a:r>
              <a:rPr sz="3200" spc="10" dirty="0">
                <a:latin typeface="Times New Roman"/>
                <a:cs typeface="Times New Roman"/>
              </a:rPr>
              <a:t>воспитания: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70344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6860" rIns="0" bIns="0" rtlCol="0">
            <a:spAutoFit/>
          </a:bodyPr>
          <a:lstStyle/>
          <a:p>
            <a:pPr marL="288925" marR="5080" indent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приборы, оборудование, инструменты,  компьютеры, информационно-  телекоммуникационные сети, аппаратно-  программные и аудиовизуальные средства,  </a:t>
            </a:r>
            <a:r>
              <a:rPr spc="-5" dirty="0"/>
              <a:t>за </a:t>
            </a:r>
            <a:r>
              <a:rPr dirty="0"/>
              <a:t>исключением случаев, когда </a:t>
            </a:r>
            <a:r>
              <a:rPr spc="-5" dirty="0"/>
              <a:t>их  </a:t>
            </a:r>
            <a:r>
              <a:rPr dirty="0"/>
              <a:t>использование предусмотрено процедурой  проведения экзамена по</a:t>
            </a:r>
            <a:r>
              <a:rPr spc="-85" dirty="0"/>
              <a:t> </a:t>
            </a:r>
            <a:r>
              <a:rPr dirty="0"/>
              <a:t>соответствующему  учебному</a:t>
            </a:r>
            <a:r>
              <a:rPr spc="-45" dirty="0"/>
              <a:t> </a:t>
            </a:r>
            <a:r>
              <a:rPr dirty="0"/>
              <a:t>предмету.</a:t>
            </a:r>
          </a:p>
        </p:txBody>
      </p:sp>
      <p:sp>
        <p:nvSpPr>
          <p:cNvPr id="4" name="object 4"/>
          <p:cNvSpPr/>
          <p:nvPr/>
        </p:nvSpPr>
        <p:spPr>
          <a:xfrm>
            <a:off x="857250" y="1785938"/>
            <a:ext cx="7787005" cy="2000250"/>
          </a:xfrm>
          <a:custGeom>
            <a:avLst/>
            <a:gdLst/>
            <a:ahLst/>
            <a:cxnLst/>
            <a:rect l="l" t="t" r="r" b="b"/>
            <a:pathLst>
              <a:path w="7787005" h="2000250">
                <a:moveTo>
                  <a:pt x="0" y="0"/>
                </a:moveTo>
                <a:lnTo>
                  <a:pt x="7786687" y="2000250"/>
                </a:lnTo>
              </a:path>
            </a:pathLst>
          </a:custGeom>
          <a:ln w="571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75" y="1714500"/>
            <a:ext cx="7851775" cy="2000250"/>
          </a:xfrm>
          <a:custGeom>
            <a:avLst/>
            <a:gdLst/>
            <a:ahLst/>
            <a:cxnLst/>
            <a:rect l="l" t="t" r="r" b="b"/>
            <a:pathLst>
              <a:path w="7851775" h="2000250">
                <a:moveTo>
                  <a:pt x="7851775" y="0"/>
                </a:moveTo>
                <a:lnTo>
                  <a:pt x="0" y="2000250"/>
                </a:lnTo>
              </a:path>
            </a:pathLst>
          </a:custGeom>
          <a:ln w="571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506857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>
                <a:solidFill>
                  <a:srgbClr val="FF0000"/>
                </a:solidFill>
              </a:rPr>
              <a:t>Порядок проведения государственной  итоговой	аттестации по образовательным  программам	основного </a:t>
            </a:r>
            <a:r>
              <a:rPr dirty="0">
                <a:solidFill>
                  <a:srgbClr val="FF0000"/>
                </a:solidFill>
              </a:rPr>
              <a:t>общего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641" y="1723494"/>
            <a:ext cx="7683500" cy="3898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571500">
              <a:lnSpc>
                <a:spcPct val="101000"/>
              </a:lnSpc>
              <a:spcBef>
                <a:spcPts val="60"/>
              </a:spcBef>
              <a:tabLst>
                <a:tab pos="1165860" algn="l"/>
                <a:tab pos="1189990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При установлении факта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наличия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(или)  использования указанными лицами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средств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связи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,	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средств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 и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воспитания </a:t>
            </a:r>
            <a:r>
              <a:rPr sz="2800" spc="-5" dirty="0">
                <a:latin typeface="Times New Roman"/>
                <a:cs typeface="Times New Roman"/>
              </a:rPr>
              <a:t>во </a:t>
            </a:r>
            <a:r>
              <a:rPr sz="2800" spc="-10" dirty="0">
                <a:latin typeface="Times New Roman"/>
                <a:cs typeface="Times New Roman"/>
              </a:rPr>
              <a:t>время  </a:t>
            </a:r>
            <a:r>
              <a:rPr sz="2800" spc="-5" dirty="0">
                <a:latin typeface="Times New Roman"/>
                <a:cs typeface="Times New Roman"/>
              </a:rPr>
              <a:t>проведения </a:t>
            </a:r>
            <a:r>
              <a:rPr sz="2800" spc="-10" dirty="0">
                <a:latin typeface="Times New Roman"/>
                <a:cs typeface="Times New Roman"/>
              </a:rPr>
              <a:t>экзаменов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dirty="0">
                <a:latin typeface="Times New Roman"/>
                <a:cs typeface="Times New Roman"/>
              </a:rPr>
              <a:t>иного </a:t>
            </a:r>
            <a:r>
              <a:rPr sz="2800" spc="-5" dirty="0">
                <a:latin typeface="Times New Roman"/>
                <a:cs typeface="Times New Roman"/>
              </a:rPr>
              <a:t>нарушения </a:t>
            </a:r>
            <a:r>
              <a:rPr sz="2800" spc="-10" dirty="0">
                <a:latin typeface="Times New Roman"/>
                <a:cs typeface="Times New Roman"/>
              </a:rPr>
              <a:t>ими  </a:t>
            </a:r>
            <a:r>
              <a:rPr sz="2800" spc="-5" dirty="0">
                <a:latin typeface="Times New Roman"/>
                <a:cs typeface="Times New Roman"/>
              </a:rPr>
              <a:t>установленного порядка проведения </a:t>
            </a:r>
            <a:r>
              <a:rPr sz="2800" spc="-10" dirty="0">
                <a:latin typeface="Times New Roman"/>
                <a:cs typeface="Times New Roman"/>
              </a:rPr>
              <a:t>экзаменов  </a:t>
            </a:r>
            <a:r>
              <a:rPr sz="2800" spc="-5" dirty="0">
                <a:latin typeface="Times New Roman"/>
                <a:cs typeface="Times New Roman"/>
              </a:rPr>
              <a:t>уполномоченные представители экзаменационной  </a:t>
            </a:r>
            <a:r>
              <a:rPr sz="2800" spc="-10" dirty="0">
                <a:latin typeface="Times New Roman"/>
                <a:cs typeface="Times New Roman"/>
              </a:rPr>
              <a:t>комиссии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удаляют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указанных лиц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 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 организации и составляют  акт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об		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удалении с экзамена.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066" y="1720468"/>
            <a:ext cx="8012430" cy="410082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 algn="just">
              <a:lnSpc>
                <a:spcPct val="102000"/>
              </a:lnSpc>
              <a:spcBef>
                <a:spcPts val="25"/>
              </a:spcBef>
              <a:buSzPct val="114285"/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Если </a:t>
            </a:r>
            <a:r>
              <a:rPr sz="2800" spc="-15" dirty="0">
                <a:latin typeface="Times New Roman"/>
                <a:cs typeface="Times New Roman"/>
              </a:rPr>
              <a:t>обучающийся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5" dirty="0">
                <a:latin typeface="Times New Roman"/>
                <a:cs typeface="Times New Roman"/>
              </a:rPr>
              <a:t>объективным </a:t>
            </a:r>
            <a:r>
              <a:rPr sz="2800" spc="-5" dirty="0">
                <a:latin typeface="Times New Roman"/>
                <a:cs typeface="Times New Roman"/>
              </a:rPr>
              <a:t>причинам 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может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завершить выполнение экзаменационной  работы, </a:t>
            </a:r>
            <a:r>
              <a:rPr sz="2800" spc="-20" dirty="0">
                <a:latin typeface="Times New Roman"/>
                <a:cs typeface="Times New Roman"/>
              </a:rPr>
              <a:t>то </a:t>
            </a:r>
            <a:r>
              <a:rPr sz="2800" dirty="0">
                <a:latin typeface="Times New Roman"/>
                <a:cs typeface="Times New Roman"/>
              </a:rPr>
              <a:t>он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досрочно </a:t>
            </a:r>
            <a:r>
              <a:rPr sz="2800" dirty="0">
                <a:latin typeface="Times New Roman"/>
                <a:cs typeface="Times New Roman"/>
              </a:rPr>
              <a:t>покинуть  </a:t>
            </a:r>
            <a:r>
              <a:rPr sz="2800" spc="-40" dirty="0">
                <a:latin typeface="Times New Roman"/>
                <a:cs typeface="Times New Roman"/>
              </a:rPr>
              <a:t>аудиторию.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40" dirty="0">
                <a:latin typeface="Times New Roman"/>
                <a:cs typeface="Times New Roman"/>
              </a:rPr>
              <a:t>таком </a:t>
            </a:r>
            <a:r>
              <a:rPr sz="2800" spc="-10" dirty="0">
                <a:latin typeface="Times New Roman"/>
                <a:cs typeface="Times New Roman"/>
              </a:rPr>
              <a:t>случае </a:t>
            </a:r>
            <a:r>
              <a:rPr sz="2800" spc="-15" dirty="0">
                <a:latin typeface="Times New Roman"/>
                <a:cs typeface="Times New Roman"/>
              </a:rPr>
              <a:t>уполномоченный </a:t>
            </a:r>
            <a:r>
              <a:rPr sz="2800" spc="-5" dirty="0">
                <a:latin typeface="Times New Roman"/>
                <a:cs typeface="Times New Roman"/>
              </a:rPr>
              <a:t>представитель  </a:t>
            </a:r>
            <a:r>
              <a:rPr sz="2800" spc="-10" dirty="0">
                <a:latin typeface="Times New Roman"/>
                <a:cs typeface="Times New Roman"/>
              </a:rPr>
              <a:t>экзаменационной </a:t>
            </a:r>
            <a:r>
              <a:rPr sz="2800" spc="-35" dirty="0">
                <a:latin typeface="Times New Roman"/>
                <a:cs typeface="Times New Roman"/>
              </a:rPr>
              <a:t>комиссии </a:t>
            </a:r>
            <a:r>
              <a:rPr sz="2800" dirty="0">
                <a:latin typeface="Times New Roman"/>
                <a:cs typeface="Times New Roman"/>
              </a:rPr>
              <a:t>составляет </a:t>
            </a:r>
            <a:r>
              <a:rPr sz="2800" spc="-15" dirty="0">
                <a:latin typeface="Times New Roman"/>
                <a:cs typeface="Times New Roman"/>
              </a:rPr>
              <a:t>акт </a:t>
            </a:r>
            <a:r>
              <a:rPr sz="2800" spc="-5" dirty="0">
                <a:latin typeface="Times New Roman"/>
                <a:cs typeface="Times New Roman"/>
              </a:rPr>
              <a:t>о  </a:t>
            </a:r>
            <a:r>
              <a:rPr sz="2800" spc="-10" dirty="0">
                <a:latin typeface="Times New Roman"/>
                <a:cs typeface="Times New Roman"/>
              </a:rPr>
              <a:t>досрочном завершении </a:t>
            </a:r>
            <a:r>
              <a:rPr sz="2800" spc="-15" dirty="0">
                <a:latin typeface="Times New Roman"/>
                <a:cs typeface="Times New Roman"/>
              </a:rPr>
              <a:t>экзамена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объективным  </a:t>
            </a:r>
            <a:r>
              <a:rPr sz="2800" spc="-5" dirty="0">
                <a:latin typeface="Times New Roman"/>
                <a:cs typeface="Times New Roman"/>
              </a:rPr>
              <a:t>причинам.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2387" y="27860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066" y="1606296"/>
            <a:ext cx="7923530" cy="4086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4965" marR="5080" indent="-342265" algn="just">
              <a:lnSpc>
                <a:spcPct val="101099"/>
              </a:lnSpc>
              <a:spcBef>
                <a:spcPts val="6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Экзаменационные работы </a:t>
            </a:r>
            <a:r>
              <a:rPr sz="2800" spc="-20" dirty="0">
                <a:latin typeface="Times New Roman"/>
                <a:cs typeface="Times New Roman"/>
              </a:rPr>
              <a:t>обучающихся, </a:t>
            </a:r>
            <a:r>
              <a:rPr sz="2800" spc="-5" dirty="0">
                <a:latin typeface="Times New Roman"/>
                <a:cs typeface="Times New Roman"/>
              </a:rPr>
              <a:t>не  </a:t>
            </a:r>
            <a:r>
              <a:rPr sz="2800" spc="-10" dirty="0">
                <a:latin typeface="Times New Roman"/>
                <a:cs typeface="Times New Roman"/>
              </a:rPr>
              <a:t>завершивших выполнение экзаменационной  работы </a:t>
            </a:r>
            <a:r>
              <a:rPr sz="2800" spc="-5" dirty="0">
                <a:latin typeface="Times New Roman"/>
                <a:cs typeface="Times New Roman"/>
              </a:rPr>
              <a:t>по уважительным причинам и </a:t>
            </a:r>
            <a:r>
              <a:rPr sz="2800" spc="-20" dirty="0">
                <a:latin typeface="Times New Roman"/>
                <a:cs typeface="Times New Roman"/>
              </a:rPr>
              <a:t>удаленных 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5" dirty="0">
                <a:latin typeface="Times New Roman"/>
                <a:cs typeface="Times New Roman"/>
              </a:rPr>
              <a:t>экзамена, </a:t>
            </a:r>
            <a:r>
              <a:rPr sz="2800" spc="-5" dirty="0">
                <a:latin typeface="Times New Roman"/>
                <a:cs typeface="Times New Roman"/>
              </a:rPr>
              <a:t>не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проверяются.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354965" marR="5080" indent="-342265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Обучающиеся, </a:t>
            </a:r>
            <a:r>
              <a:rPr sz="2800" spc="-5" dirty="0">
                <a:latin typeface="Times New Roman"/>
                <a:cs typeface="Times New Roman"/>
              </a:rPr>
              <a:t>досрочно </a:t>
            </a:r>
            <a:r>
              <a:rPr sz="2800" spc="-10" dirty="0">
                <a:latin typeface="Times New Roman"/>
                <a:cs typeface="Times New Roman"/>
              </a:rPr>
              <a:t>завершившие  выполнение экзаменационной работы, </a:t>
            </a:r>
            <a:r>
              <a:rPr sz="2800" dirty="0">
                <a:latin typeface="Times New Roman"/>
                <a:cs typeface="Times New Roman"/>
              </a:rPr>
              <a:t>могут  </a:t>
            </a:r>
            <a:r>
              <a:rPr sz="2800" spc="-20" dirty="0">
                <a:latin typeface="Times New Roman"/>
                <a:cs typeface="Times New Roman"/>
              </a:rPr>
              <a:t>сдать </a:t>
            </a:r>
            <a:r>
              <a:rPr sz="2800" spc="-10" dirty="0">
                <a:latin typeface="Times New Roman"/>
                <a:cs typeface="Times New Roman"/>
              </a:rPr>
              <a:t>ее </a:t>
            </a:r>
            <a:r>
              <a:rPr sz="2800" spc="-15" dirty="0">
                <a:latin typeface="Times New Roman"/>
                <a:cs typeface="Times New Roman"/>
              </a:rPr>
              <a:t>организаторам </a:t>
            </a:r>
            <a:r>
              <a:rPr sz="2800" spc="-5" dirty="0">
                <a:latin typeface="Times New Roman"/>
                <a:cs typeface="Times New Roman"/>
              </a:rPr>
              <a:t>и покинуть </a:t>
            </a:r>
            <a:r>
              <a:rPr sz="2800" spc="-40" dirty="0">
                <a:latin typeface="Times New Roman"/>
                <a:cs typeface="Times New Roman"/>
              </a:rPr>
              <a:t>аудиторию, </a:t>
            </a:r>
            <a:r>
              <a:rPr sz="2800" spc="-15" dirty="0">
                <a:latin typeface="Times New Roman"/>
                <a:cs typeface="Times New Roman"/>
              </a:rPr>
              <a:t>не  дожидаясь </a:t>
            </a:r>
            <a:r>
              <a:rPr sz="2800" spc="-10" dirty="0">
                <a:latin typeface="Times New Roman"/>
                <a:cs typeface="Times New Roman"/>
              </a:rPr>
              <a:t>завершения </a:t>
            </a:r>
            <a:r>
              <a:rPr sz="2800" spc="-20" dirty="0">
                <a:latin typeface="Times New Roman"/>
                <a:cs typeface="Times New Roman"/>
              </a:rPr>
              <a:t>окончания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экзамена.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2387" y="5233987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351" y="433832"/>
            <a:ext cx="6184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/>
              <a:t>Порядок проведения государственной  итоговой	аттестации по образовательным  программам	основного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spc="-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996" y="1782362"/>
            <a:ext cx="77457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086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По истечении времени экзамена организаторы  объявляют окончание </a:t>
            </a:r>
            <a:r>
              <a:rPr sz="2800" spc="-10" dirty="0">
                <a:latin typeface="Times New Roman"/>
                <a:cs typeface="Times New Roman"/>
              </a:rPr>
              <a:t>экзамена </a:t>
            </a:r>
            <a:r>
              <a:rPr sz="2800" spc="-5" dirty="0">
                <a:latin typeface="Times New Roman"/>
                <a:cs typeface="Times New Roman"/>
              </a:rPr>
              <a:t>и собирают  экзаменационные </a:t>
            </a:r>
            <a:r>
              <a:rPr sz="2800" spc="-10" dirty="0">
                <a:latin typeface="Times New Roman"/>
                <a:cs typeface="Times New Roman"/>
              </a:rPr>
              <a:t>материалы 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обучающихся.</a:t>
            </a:r>
            <a:endParaRPr sz="2800">
              <a:latin typeface="Times New Roman"/>
              <a:cs typeface="Times New Roman"/>
            </a:endParaRPr>
          </a:p>
          <a:p>
            <a:pPr marL="12700" marR="7620" indent="570865" algn="just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Собранные экзаменационные материалы  организаторы упаковывают в отдельные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пакеты.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695" y="3916465"/>
            <a:ext cx="3493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7920" algn="l"/>
              </a:tabLst>
            </a:pPr>
            <a:r>
              <a:rPr sz="2800" spc="-5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п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ч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10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ы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п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5793" y="3916465"/>
            <a:ext cx="34150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5930" algn="l"/>
              </a:tabLst>
            </a:pPr>
            <a:r>
              <a:rPr sz="2800" spc="-5" dirty="0">
                <a:latin typeface="Times New Roman"/>
                <a:cs typeface="Times New Roman"/>
              </a:rPr>
              <a:t>с	экзаменационными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352" y="4343286"/>
            <a:ext cx="2099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8970" algn="l"/>
              </a:tabLst>
            </a:pP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бо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ам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8145" y="4343286"/>
            <a:ext cx="1402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6155" algn="l"/>
              </a:tabLst>
            </a:pP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же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8826" y="4343286"/>
            <a:ext cx="71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д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нь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3826" y="4343286"/>
            <a:ext cx="2148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направляются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352" y="4770106"/>
            <a:ext cx="7741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126990" algn="l"/>
              </a:tabLst>
            </a:pPr>
            <a:r>
              <a:rPr sz="2800" spc="-5" dirty="0">
                <a:latin typeface="Times New Roman"/>
                <a:cs typeface="Times New Roman"/>
              </a:rPr>
              <a:t>уполномоченными	</a:t>
            </a:r>
            <a:r>
              <a:rPr sz="2800" spc="-10" dirty="0">
                <a:latin typeface="Times New Roman"/>
                <a:cs typeface="Times New Roman"/>
              </a:rPr>
              <a:t>представителями  </a:t>
            </a:r>
            <a:r>
              <a:rPr sz="2800" spc="-5" dirty="0">
                <a:latin typeface="Times New Roman"/>
                <a:cs typeface="Times New Roman"/>
              </a:rPr>
              <a:t>экзаменационной </a:t>
            </a:r>
            <a:r>
              <a:rPr sz="2800" spc="-10" dirty="0">
                <a:latin typeface="Times New Roman"/>
                <a:cs typeface="Times New Roman"/>
              </a:rPr>
              <a:t>комиссии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РЦОИ.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924560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218" y="1590421"/>
            <a:ext cx="7757159" cy="429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95"/>
              </a:spcBef>
              <a:tabLst>
                <a:tab pos="1253490" algn="l"/>
                <a:tab pos="2215515" algn="l"/>
                <a:tab pos="5332730" algn="l"/>
                <a:tab pos="6570980" algn="l"/>
              </a:tabLst>
            </a:pPr>
            <a:r>
              <a:rPr sz="4000" spc="-55" dirty="0">
                <a:latin typeface="Times New Roman"/>
                <a:cs typeface="Times New Roman"/>
              </a:rPr>
              <a:t>Результаты </a:t>
            </a:r>
            <a:r>
              <a:rPr sz="4000" spc="-30" dirty="0">
                <a:latin typeface="Times New Roman"/>
                <a:cs typeface="Times New Roman"/>
              </a:rPr>
              <a:t>государственной  </a:t>
            </a:r>
            <a:r>
              <a:rPr sz="4000" spc="-25" dirty="0">
                <a:latin typeface="Times New Roman"/>
                <a:cs typeface="Times New Roman"/>
              </a:rPr>
              <a:t>итоговой	</a:t>
            </a:r>
            <a:r>
              <a:rPr sz="4000" dirty="0">
                <a:latin typeface="Times New Roman"/>
                <a:cs typeface="Times New Roman"/>
              </a:rPr>
              <a:t>аттестации </a:t>
            </a:r>
            <a:r>
              <a:rPr sz="4000" spc="-5" dirty="0">
                <a:latin typeface="Times New Roman"/>
                <a:cs typeface="Times New Roman"/>
              </a:rPr>
              <a:t>признаются  </a:t>
            </a:r>
            <a:r>
              <a:rPr sz="40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удовлетворительными </a:t>
            </a:r>
            <a:r>
              <a:rPr sz="4000" spc="-5" dirty="0">
                <a:latin typeface="Times New Roman"/>
                <a:cs typeface="Times New Roman"/>
              </a:rPr>
              <a:t>в случае,  </a:t>
            </a:r>
            <a:r>
              <a:rPr sz="4000" spc="20" dirty="0">
                <a:latin typeface="Times New Roman"/>
                <a:cs typeface="Times New Roman"/>
              </a:rPr>
              <a:t>если	</a:t>
            </a:r>
            <a:r>
              <a:rPr sz="4000" spc="-20" dirty="0">
                <a:latin typeface="Times New Roman"/>
                <a:cs typeface="Times New Roman"/>
              </a:rPr>
              <a:t>обучающийся </a:t>
            </a:r>
            <a:r>
              <a:rPr sz="4000" spc="-5" dirty="0">
                <a:latin typeface="Times New Roman"/>
                <a:cs typeface="Times New Roman"/>
              </a:rPr>
              <a:t>по  </a:t>
            </a:r>
            <a:r>
              <a:rPr sz="4000" spc="-25" dirty="0">
                <a:latin typeface="Times New Roman"/>
                <a:cs typeface="Times New Roman"/>
              </a:rPr>
              <a:t>обязательным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учебным	предметам  </a:t>
            </a:r>
            <a:r>
              <a:rPr sz="4000" spc="-10" dirty="0">
                <a:latin typeface="Times New Roman"/>
                <a:cs typeface="Times New Roman"/>
              </a:rPr>
              <a:t>н</a:t>
            </a:r>
            <a:r>
              <a:rPr sz="4000" spc="-5" dirty="0">
                <a:latin typeface="Times New Roman"/>
                <a:cs typeface="Times New Roman"/>
              </a:rPr>
              <a:t>а</a:t>
            </a:r>
            <a:r>
              <a:rPr sz="4000" spc="-15" dirty="0">
                <a:latin typeface="Times New Roman"/>
                <a:cs typeface="Times New Roman"/>
              </a:rPr>
              <a:t>б</a:t>
            </a:r>
            <a:r>
              <a:rPr sz="4000" spc="-5" dirty="0">
                <a:latin typeface="Times New Roman"/>
                <a:cs typeface="Times New Roman"/>
              </a:rPr>
              <a:t>р</a:t>
            </a:r>
            <a:r>
              <a:rPr sz="4000" spc="30" dirty="0">
                <a:latin typeface="Times New Roman"/>
                <a:cs typeface="Times New Roman"/>
              </a:rPr>
              <a:t>а</a:t>
            </a:r>
            <a:r>
              <a:rPr sz="4000" spc="-5" dirty="0">
                <a:latin typeface="Times New Roman"/>
                <a:cs typeface="Times New Roman"/>
              </a:rPr>
              <a:t>л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210" dirty="0">
                <a:latin typeface="Times New Roman"/>
                <a:cs typeface="Times New Roman"/>
              </a:rPr>
              <a:t>к</a:t>
            </a:r>
            <a:r>
              <a:rPr sz="4000" spc="-50" dirty="0">
                <a:latin typeface="Times New Roman"/>
                <a:cs typeface="Times New Roman"/>
              </a:rPr>
              <a:t>о</a:t>
            </a:r>
            <a:r>
              <a:rPr sz="4000" spc="-10" dirty="0">
                <a:latin typeface="Times New Roman"/>
                <a:cs typeface="Times New Roman"/>
              </a:rPr>
              <a:t>ли</a:t>
            </a:r>
            <a:r>
              <a:rPr sz="4000" spc="-15" dirty="0">
                <a:latin typeface="Times New Roman"/>
                <a:cs typeface="Times New Roman"/>
              </a:rPr>
              <a:t>ч</a:t>
            </a:r>
            <a:r>
              <a:rPr sz="4000" spc="90" dirty="0">
                <a:latin typeface="Times New Roman"/>
                <a:cs typeface="Times New Roman"/>
              </a:rPr>
              <a:t>е</a:t>
            </a:r>
            <a:r>
              <a:rPr sz="4000" spc="-5" dirty="0">
                <a:latin typeface="Times New Roman"/>
                <a:cs typeface="Times New Roman"/>
              </a:rPr>
              <a:t>ст</a:t>
            </a:r>
            <a:r>
              <a:rPr sz="4000" spc="-35" dirty="0">
                <a:latin typeface="Times New Roman"/>
                <a:cs typeface="Times New Roman"/>
              </a:rPr>
              <a:t>в</a:t>
            </a:r>
            <a:r>
              <a:rPr sz="4000" spc="-5" dirty="0">
                <a:latin typeface="Times New Roman"/>
                <a:cs typeface="Times New Roman"/>
              </a:rPr>
              <a:t>о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б</a:t>
            </a:r>
            <a:r>
              <a:rPr sz="4000" spc="30" dirty="0">
                <a:latin typeface="Times New Roman"/>
                <a:cs typeface="Times New Roman"/>
              </a:rPr>
              <a:t>а</a:t>
            </a:r>
            <a:r>
              <a:rPr sz="4000" spc="-10" dirty="0">
                <a:latin typeface="Times New Roman"/>
                <a:cs typeface="Times New Roman"/>
              </a:rPr>
              <a:t>лл</a:t>
            </a:r>
            <a:r>
              <a:rPr sz="4000" spc="-5" dirty="0">
                <a:latin typeface="Times New Roman"/>
                <a:cs typeface="Times New Roman"/>
              </a:rPr>
              <a:t>ов</a:t>
            </a:r>
            <a:r>
              <a:rPr sz="4000" spc="5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не</a:t>
            </a:r>
            <a:r>
              <a:rPr sz="4000" b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ни</a:t>
            </a:r>
            <a:r>
              <a:rPr sz="40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ж</a:t>
            </a: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е  </a:t>
            </a:r>
            <a:r>
              <a:rPr sz="4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минимального.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10562" y="50720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923" y="2635148"/>
            <a:ext cx="4163988" cy="98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735" y="318973"/>
            <a:ext cx="7272222" cy="238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635" y="669797"/>
            <a:ext cx="7285025" cy="245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9521" y="522984"/>
            <a:ext cx="5101590" cy="25019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algn="ctr">
              <a:lnSpc>
                <a:spcPct val="87000"/>
              </a:lnSpc>
              <a:spcBef>
                <a:spcPts val="800"/>
              </a:spcBef>
            </a:pPr>
            <a:r>
              <a:rPr sz="4500" b="1" spc="-5" dirty="0">
                <a:latin typeface="Times New Roman"/>
                <a:cs typeface="Times New Roman"/>
              </a:rPr>
              <a:t>Формы</a:t>
            </a:r>
            <a:r>
              <a:rPr sz="4500" b="1" spc="-90" dirty="0">
                <a:latin typeface="Times New Roman"/>
                <a:cs typeface="Times New Roman"/>
              </a:rPr>
              <a:t> </a:t>
            </a:r>
            <a:r>
              <a:rPr sz="4500" b="1" spc="-5" dirty="0">
                <a:latin typeface="Times New Roman"/>
                <a:cs typeface="Times New Roman"/>
              </a:rPr>
              <a:t>проведения  государственной  итоговой  аттестации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9634" y="3601910"/>
            <a:ext cx="3467037" cy="2232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522" y="3952741"/>
            <a:ext cx="3479787" cy="2244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6403" y="4410455"/>
            <a:ext cx="2790190" cy="1188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-635" algn="ctr">
              <a:lnSpc>
                <a:spcPct val="86300"/>
              </a:lnSpc>
              <a:spcBef>
                <a:spcPts val="555"/>
              </a:spcBef>
            </a:pP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Основной  </a:t>
            </a:r>
            <a:r>
              <a:rPr sz="2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ар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нн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ый 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экзамен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ОГЭ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5071" y="3601910"/>
            <a:ext cx="3466974" cy="2232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4959" y="3952741"/>
            <a:ext cx="3479775" cy="2244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1000" y="4410455"/>
            <a:ext cx="2833370" cy="1188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555"/>
              </a:spcBef>
            </a:pPr>
            <a:r>
              <a:rPr sz="2800" b="1" spc="-250" dirty="0">
                <a:solidFill>
                  <a:srgbClr val="240AE4"/>
                </a:solidFill>
                <a:latin typeface="Times New Roman"/>
                <a:cs typeface="Times New Roman"/>
              </a:rPr>
              <a:t>Г</a:t>
            </a:r>
            <a:r>
              <a:rPr sz="2800" b="1" dirty="0">
                <a:solidFill>
                  <a:srgbClr val="240AE4"/>
                </a:solidFill>
                <a:latin typeface="Times New Roman"/>
                <a:cs typeface="Times New Roman"/>
              </a:rPr>
              <a:t>о</a:t>
            </a:r>
            <a:r>
              <a:rPr sz="2800" b="1" spc="-50" dirty="0">
                <a:solidFill>
                  <a:srgbClr val="240AE4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240AE4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240AE4"/>
                </a:solidFill>
                <a:latin typeface="Times New Roman"/>
                <a:cs typeface="Times New Roman"/>
              </a:rPr>
              <a:t>ар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ст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е</a:t>
            </a:r>
            <a:r>
              <a:rPr sz="2800" b="1" spc="-10" dirty="0">
                <a:solidFill>
                  <a:srgbClr val="240AE4"/>
                </a:solidFill>
                <a:latin typeface="Times New Roman"/>
                <a:cs typeface="Times New Roman"/>
              </a:rPr>
              <a:t>нн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ый  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выпускной  </a:t>
            </a:r>
            <a:r>
              <a:rPr sz="2800" b="1" spc="-10" dirty="0">
                <a:solidFill>
                  <a:srgbClr val="240AE4"/>
                </a:solidFill>
                <a:latin typeface="Times New Roman"/>
                <a:cs typeface="Times New Roman"/>
              </a:rPr>
              <a:t>экзамен </a:t>
            </a:r>
            <a:r>
              <a:rPr sz="28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-</a:t>
            </a:r>
            <a:r>
              <a:rPr sz="2800" b="1" spc="-25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40AE4"/>
                </a:solidFill>
                <a:latin typeface="Times New Roman"/>
                <a:cs typeface="Times New Roman"/>
              </a:rPr>
              <a:t>ГВЭ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3729" y="64154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274637"/>
            <a:ext cx="8067040" cy="1143000"/>
          </a:xfrm>
          <a:custGeom>
            <a:avLst/>
            <a:gdLst/>
            <a:ahLst/>
            <a:cxnLst/>
            <a:rect l="l" t="t" r="r" b="b"/>
            <a:pathLst>
              <a:path w="8067040" h="1143000">
                <a:moveTo>
                  <a:pt x="0" y="0"/>
                </a:moveTo>
                <a:lnTo>
                  <a:pt x="8066532" y="0"/>
                </a:lnTo>
                <a:lnTo>
                  <a:pt x="806653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067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402514"/>
              </p:ext>
            </p:extLst>
          </p:nvPr>
        </p:nvGraphicFramePr>
        <p:xfrm>
          <a:off x="884237" y="1401762"/>
          <a:ext cx="7637144" cy="4788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90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36713">
                <a:tc>
                  <a:txBody>
                    <a:bodyPr/>
                    <a:lstStyle/>
                    <a:p>
                      <a:pPr marL="95885" marR="12255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2013">
                <a:tc>
                  <a:txBody>
                    <a:bodyPr/>
                    <a:lstStyle/>
                    <a:p>
                      <a:pPr marL="95885" marR="62738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b="1" spc="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кий  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45110" marR="26034" algn="ctr">
                        <a:lnSpc>
                          <a:spcPct val="952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из них не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менее  4 баллов за  грамотность  (по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критериям  ГК1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 ГК4). Если</a:t>
                      </a: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23545" marR="205104" algn="ctr">
                        <a:lnSpc>
                          <a:spcPts val="1600"/>
                        </a:lnSpc>
                        <a:spcBef>
                          <a:spcPts val="1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риям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ГК1–ГК4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45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учащийся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4795" marR="46355" algn="ctr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набрал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b="1" u="heavy" spc="-110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4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баллов,  выставляется  отметка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5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«3».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29-33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4629" indent="-1270" algn="ctr">
                        <a:lnSpc>
                          <a:spcPct val="952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из них не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менее  6 баллов за  грамотность</a:t>
                      </a:r>
                      <a:r>
                        <a:rPr sz="1400" b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(по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критериям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ГК1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 ГК4). Если</a:t>
                      </a:r>
                      <a:r>
                        <a:rPr sz="14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24815" marR="206375" algn="ctr">
                        <a:lnSpc>
                          <a:spcPts val="161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риям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ГК1–ГК4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45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учащийся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66700" marR="48260" algn="ctr">
                        <a:lnSpc>
                          <a:spcPts val="16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набрал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b="1" u="heavy" spc="-110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4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баллов,  выставляется  отметка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5" dirty="0">
                          <a:solidFill>
                            <a:srgbClr val="FF3300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Times New Roman"/>
                          <a:cs typeface="Times New Roman"/>
                        </a:rPr>
                        <a:t>«4».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274637"/>
            <a:ext cx="8569960" cy="1143000"/>
          </a:xfrm>
          <a:custGeom>
            <a:avLst/>
            <a:gdLst/>
            <a:ahLst/>
            <a:cxnLst/>
            <a:rect l="l" t="t" r="r" b="b"/>
            <a:pathLst>
              <a:path w="8569960" h="1143000">
                <a:moveTo>
                  <a:pt x="0" y="0"/>
                </a:moveTo>
                <a:lnTo>
                  <a:pt x="8569452" y="0"/>
                </a:lnTo>
                <a:lnTo>
                  <a:pt x="856945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820" y="458977"/>
            <a:ext cx="5743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7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7053086"/>
              </p:ext>
            </p:extLst>
          </p:nvPr>
        </p:nvGraphicFramePr>
        <p:xfrm>
          <a:off x="307975" y="1252537"/>
          <a:ext cx="8641714" cy="547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95885" marR="330200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иб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1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4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8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90805" marR="7620">
                        <a:lnSpc>
                          <a:spcPct val="97300"/>
                        </a:lnSpc>
                        <a:spcBef>
                          <a:spcPts val="655"/>
                        </a:spcBef>
                      </a:pP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sz="2000" b="1" dirty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баллов получено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«Геометрия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».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ru-RU" sz="28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баллов получено 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lang="ru-RU" sz="20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«Геометрия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».</a:t>
                      </a: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22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32</a:t>
                      </a:r>
                      <a:endParaRPr lang="ru-RU" sz="28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баллов получено 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lang="ru-RU" sz="20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heavy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«Геометрия</a:t>
                      </a:r>
                      <a:r>
                        <a:rPr lang="ru-RU" sz="2000" b="1" spc="-5" dirty="0" smtClean="0">
                          <a:latin typeface="Times New Roman"/>
                          <a:cs typeface="Times New Roman"/>
                        </a:rPr>
                        <a:t>».</a:t>
                      </a: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274637"/>
            <a:ext cx="8354059" cy="1143000"/>
          </a:xfrm>
          <a:custGeom>
            <a:avLst/>
            <a:gdLst/>
            <a:ahLst/>
            <a:cxnLst/>
            <a:rect l="l" t="t" r="r" b="b"/>
            <a:pathLst>
              <a:path w="8354059" h="1143000">
                <a:moveTo>
                  <a:pt x="0" y="0"/>
                </a:moveTo>
                <a:lnTo>
                  <a:pt x="8353806" y="0"/>
                </a:lnTo>
                <a:lnTo>
                  <a:pt x="8353806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7613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876388"/>
              </p:ext>
            </p:extLst>
          </p:nvPr>
        </p:nvGraphicFramePr>
        <p:xfrm>
          <a:off x="523875" y="1401762"/>
          <a:ext cx="7994650" cy="4344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95885" marR="39687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ФИЗИКА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-5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34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43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-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spc="-5" dirty="0" smtClean="0">
                          <a:latin typeface="Times New Roman"/>
                          <a:cs typeface="Times New Roman"/>
                        </a:rPr>
                        <a:t>10-20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31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40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13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24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45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74637"/>
            <a:ext cx="8498205" cy="1143000"/>
          </a:xfrm>
          <a:custGeom>
            <a:avLst/>
            <a:gdLst/>
            <a:ahLst/>
            <a:cxnLst/>
            <a:rect l="l" t="t" r="r" b="b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355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5954202"/>
              </p:ext>
            </p:extLst>
          </p:nvPr>
        </p:nvGraphicFramePr>
        <p:xfrm>
          <a:off x="163512" y="1584325"/>
          <a:ext cx="8788396" cy="4525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5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3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95885" marR="25082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5537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31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spc="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27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28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cs typeface="Times New Roman"/>
                        </a:rPr>
                        <a:t>34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74637"/>
            <a:ext cx="8498205" cy="1143000"/>
          </a:xfrm>
          <a:custGeom>
            <a:avLst/>
            <a:gdLst/>
            <a:ahLst/>
            <a:cxnLst/>
            <a:rect l="l" t="t" r="r" b="b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355" y="458977"/>
            <a:ext cx="5746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145" dirty="0" smtClean="0">
                <a:solidFill>
                  <a:srgbClr val="240AE4"/>
                </a:solidFill>
              </a:rPr>
              <a:t> </a:t>
            </a:r>
            <a:r>
              <a:rPr sz="4400" spc="-80" dirty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218975"/>
              </p:ext>
            </p:extLst>
          </p:nvPr>
        </p:nvGraphicFramePr>
        <p:xfrm>
          <a:off x="307975" y="1584325"/>
          <a:ext cx="8641076" cy="4525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5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3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9588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Отметка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 пятибалльной</a:t>
                      </a:r>
                      <a:r>
                        <a:rPr sz="18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«2»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«3»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«4»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32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«5»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5537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31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39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 marR="439420">
                        <a:lnSpc>
                          <a:spcPts val="1600"/>
                        </a:lnSpc>
                        <a:spcBef>
                          <a:spcPts val="415"/>
                        </a:spcBef>
                      </a:pPr>
                      <a:r>
                        <a:rPr sz="16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600" b="1" spc="-80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  ИКТ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 marL="95885" marR="155575">
                        <a:lnSpc>
                          <a:spcPts val="22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ИНО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ТР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b="1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800" b="1" spc="-5" dirty="0">
                          <a:solidFill>
                            <a:srgbClr val="240AE4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28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29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45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46 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68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28" y="355658"/>
            <a:ext cx="8187943" cy="861774"/>
          </a:xfrm>
        </p:spPr>
        <p:txBody>
          <a:bodyPr/>
          <a:lstStyle/>
          <a:p>
            <a:r>
              <a:rPr lang="ru-RU" sz="2800" b="0" dirty="0"/>
              <a:t>Рекомендуемые минимальные баллы для отбора в профильные </a:t>
            </a:r>
            <a:r>
              <a:rPr lang="ru-RU" sz="2800" b="0" dirty="0" smtClean="0"/>
              <a:t>классы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706" y="1295400"/>
            <a:ext cx="7942586" cy="5170646"/>
          </a:xfrm>
        </p:spPr>
        <p:txBody>
          <a:bodyPr/>
          <a:lstStyle/>
          <a:p>
            <a:r>
              <a:rPr lang="ru-RU" sz="2800" dirty="0"/>
              <a:t>→ Математика: </a:t>
            </a:r>
            <a:r>
              <a:rPr lang="ru-RU" sz="2800" dirty="0" smtClean="0"/>
              <a:t>от 18 баллов </a:t>
            </a:r>
          </a:p>
          <a:p>
            <a:r>
              <a:rPr lang="ru-RU" sz="2800" dirty="0" smtClean="0"/>
              <a:t>→ </a:t>
            </a:r>
            <a:r>
              <a:rPr lang="ru-RU" sz="2800" dirty="0"/>
              <a:t>Русский язык: 26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Физика: 30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Обществознание: 28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Литература: 26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Химия: 27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Информатика: 13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География: 23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Биология: 33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История: 24 </a:t>
            </a:r>
            <a:endParaRPr lang="ru-RU" sz="2800" dirty="0" smtClean="0"/>
          </a:p>
          <a:p>
            <a:r>
              <a:rPr lang="ru-RU" sz="2800" dirty="0" smtClean="0"/>
              <a:t>→ </a:t>
            </a:r>
            <a:r>
              <a:rPr lang="ru-RU" sz="2800" dirty="0"/>
              <a:t>Иностранные языки: </a:t>
            </a:r>
            <a:r>
              <a:rPr lang="ru-RU" sz="2800" dirty="0" smtClean="0"/>
              <a:t>55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054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467359" marR="5080" indent="869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Проверка экзаменационных работ участников  государственной итоговой аттестации </a:t>
            </a:r>
            <a:r>
              <a:rPr dirty="0"/>
              <a:t>и </a:t>
            </a:r>
            <a:r>
              <a:rPr spc="-5" dirty="0"/>
              <a:t>их</a:t>
            </a:r>
            <a:r>
              <a:rPr spc="25" dirty="0"/>
              <a:t> </a:t>
            </a:r>
            <a:r>
              <a:rPr spc="-5" dirty="0"/>
              <a:t>оценивание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6879361" y="3320185"/>
            <a:ext cx="1949424" cy="304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indent="570865">
              <a:lnSpc>
                <a:spcPct val="100000"/>
              </a:lnSpc>
              <a:spcBef>
                <a:spcPts val="105"/>
              </a:spcBef>
            </a:pPr>
            <a:r>
              <a:rPr dirty="0"/>
              <a:t>По решению </a:t>
            </a:r>
            <a:r>
              <a:rPr spc="-5" dirty="0"/>
              <a:t>экзаменационной</a:t>
            </a:r>
            <a:r>
              <a:rPr spc="-110" dirty="0"/>
              <a:t> </a:t>
            </a:r>
            <a:r>
              <a:rPr spc="-25" dirty="0"/>
              <a:t>комиссии  </a:t>
            </a:r>
            <a:r>
              <a:rPr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повторно </a:t>
            </a:r>
            <a:r>
              <a:rPr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допускаются </a:t>
            </a:r>
            <a:r>
              <a:rPr dirty="0"/>
              <a:t>к </a:t>
            </a:r>
            <a:r>
              <a:rPr spc="-25" dirty="0"/>
              <a:t>сдаче  </a:t>
            </a:r>
            <a:r>
              <a:rPr spc="-20" dirty="0"/>
              <a:t>государственной </a:t>
            </a:r>
            <a:r>
              <a:rPr spc="-15" dirty="0"/>
              <a:t>итоговой </a:t>
            </a:r>
            <a:r>
              <a:rPr spc="5" dirty="0"/>
              <a:t>аттестации </a:t>
            </a:r>
            <a:r>
              <a:rPr dirty="0"/>
              <a:t>в  </a:t>
            </a:r>
            <a:r>
              <a:rPr spc="-5" dirty="0"/>
              <a:t>текущем </a:t>
            </a:r>
            <a:r>
              <a:rPr spc="-45" dirty="0"/>
              <a:t>году </a:t>
            </a:r>
            <a:r>
              <a:rPr dirty="0"/>
              <a:t>по </a:t>
            </a:r>
            <a:r>
              <a:rPr spc="-10" dirty="0"/>
              <a:t>соответствующему  </a:t>
            </a:r>
            <a:r>
              <a:rPr spc="-5" dirty="0"/>
              <a:t>учебному </a:t>
            </a:r>
            <a:r>
              <a:rPr spc="-10" dirty="0"/>
              <a:t>предмету </a:t>
            </a:r>
            <a:r>
              <a:rPr spc="-5" dirty="0"/>
              <a:t>следующие  обучающиеся: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22" y="617787"/>
            <a:ext cx="7658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9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Проверка экзаменационных работ участников  государственной итоговой аттестации </a:t>
            </a:r>
            <a:r>
              <a:rPr dirty="0"/>
              <a:t>и </a:t>
            </a:r>
            <a:r>
              <a:rPr spc="-5" dirty="0"/>
              <a:t>их</a:t>
            </a:r>
            <a:r>
              <a:rPr spc="25" dirty="0"/>
              <a:t> </a:t>
            </a:r>
            <a:r>
              <a:rPr spc="-5" dirty="0"/>
              <a:t>оценивание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54" y="1511808"/>
            <a:ext cx="8094980" cy="447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05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получившие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20" dirty="0">
                <a:latin typeface="Times New Roman"/>
                <a:cs typeface="Times New Roman"/>
              </a:rPr>
              <a:t>государственной итоговой  </a:t>
            </a:r>
            <a:r>
              <a:rPr sz="2800" spc="-5" dirty="0">
                <a:latin typeface="Times New Roman"/>
                <a:cs typeface="Times New Roman"/>
              </a:rPr>
              <a:t>аттестации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 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двум </a:t>
            </a:r>
            <a:r>
              <a:rPr sz="2800" spc="-5" dirty="0">
                <a:latin typeface="Times New Roman"/>
                <a:cs typeface="Times New Roman"/>
              </a:rPr>
              <a:t>из учебных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предметов;</a:t>
            </a:r>
            <a:endParaRPr sz="2800">
              <a:latin typeface="Times New Roman"/>
              <a:cs typeface="Times New Roman"/>
            </a:endParaRPr>
          </a:p>
          <a:p>
            <a:pPr marL="355600" marR="86106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сдававшие </a:t>
            </a:r>
            <a:r>
              <a:rPr sz="2800" spc="-15" dirty="0">
                <a:latin typeface="Times New Roman"/>
                <a:cs typeface="Times New Roman"/>
              </a:rPr>
              <a:t>экзамены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причинам (болезнь или иные </a:t>
            </a:r>
            <a:r>
              <a:rPr sz="2800" spc="-15" dirty="0">
                <a:latin typeface="Times New Roman"/>
                <a:cs typeface="Times New Roman"/>
              </a:rPr>
              <a:t>обстоятельства,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2800" spc="-5" dirty="0">
                <a:latin typeface="Times New Roman"/>
                <a:cs typeface="Times New Roman"/>
              </a:rPr>
              <a:t>);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завершившие </a:t>
            </a:r>
            <a:r>
              <a:rPr sz="2800" spc="-10" dirty="0">
                <a:latin typeface="Times New Roman"/>
                <a:cs typeface="Times New Roman"/>
              </a:rPr>
              <a:t>выполнение экзаменационной  работы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2800" spc="-5" dirty="0">
                <a:latin typeface="Times New Roman"/>
                <a:cs typeface="Times New Roman"/>
              </a:rPr>
              <a:t>причинам (болезнь или  иные </a:t>
            </a:r>
            <a:r>
              <a:rPr sz="2800" spc="-15" dirty="0">
                <a:latin typeface="Times New Roman"/>
                <a:cs typeface="Times New Roman"/>
              </a:rPr>
              <a:t>обстоятельства,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2800" spc="-5" dirty="0">
                <a:latin typeface="Times New Roman"/>
                <a:cs typeface="Times New Roman"/>
              </a:rPr>
              <a:t>);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9162" y="10334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467359" marR="5080" indent="869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Проверка экзаменационных работ участников  государственной итоговой аттестации </a:t>
            </a:r>
            <a:r>
              <a:rPr dirty="0"/>
              <a:t>и </a:t>
            </a:r>
            <a:r>
              <a:rPr spc="-5" dirty="0"/>
              <a:t>их</a:t>
            </a:r>
            <a:r>
              <a:rPr spc="25" dirty="0"/>
              <a:t> </a:t>
            </a:r>
            <a:r>
              <a:rPr spc="-5" dirty="0"/>
              <a:t>оценивание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indent="577215">
              <a:lnSpc>
                <a:spcPct val="100000"/>
              </a:lnSpc>
              <a:spcBef>
                <a:spcPts val="105"/>
              </a:spcBef>
            </a:pPr>
            <a:r>
              <a:rPr dirty="0"/>
              <a:t>Если в </a:t>
            </a:r>
            <a:r>
              <a:rPr spc="-5" dirty="0"/>
              <a:t>отношении </a:t>
            </a:r>
            <a:r>
              <a:rPr spc="-10" dirty="0"/>
              <a:t>обучающегося </a:t>
            </a:r>
            <a:r>
              <a:rPr spc="-5" dirty="0"/>
              <a:t>был  </a:t>
            </a:r>
            <a:r>
              <a:rPr dirty="0"/>
              <a:t>установлен </a:t>
            </a:r>
            <a:r>
              <a:rPr spc="-10" dirty="0"/>
              <a:t>факт </a:t>
            </a:r>
            <a:r>
              <a:rPr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неоднократного </a:t>
            </a:r>
            <a:r>
              <a:rPr dirty="0"/>
              <a:t>нарушения  им </a:t>
            </a:r>
            <a:r>
              <a:rPr spc="-5" dirty="0"/>
              <a:t>установленного порядка проведения  </a:t>
            </a:r>
            <a:r>
              <a:rPr spc="-20" dirty="0"/>
              <a:t>государственной </a:t>
            </a:r>
            <a:r>
              <a:rPr spc="-15" dirty="0"/>
              <a:t>итоговой </a:t>
            </a:r>
            <a:r>
              <a:rPr spc="5" dirty="0"/>
              <a:t>аттестации, </a:t>
            </a:r>
            <a:r>
              <a:rPr spc="-20" dirty="0"/>
              <a:t>то  </a:t>
            </a:r>
            <a:r>
              <a:rPr spc="-5" dirty="0"/>
              <a:t>экзаменационные </a:t>
            </a:r>
            <a:r>
              <a:rPr spc="-25" dirty="0"/>
              <a:t>комиссии </a:t>
            </a:r>
            <a:r>
              <a:rPr spc="-5" dirty="0"/>
              <a:t>вправе </a:t>
            </a:r>
            <a:r>
              <a:rPr dirty="0"/>
              <a:t>принять  решение об </a:t>
            </a:r>
            <a:r>
              <a:rPr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отказе </a:t>
            </a:r>
            <a:r>
              <a:rPr spc="-30" dirty="0"/>
              <a:t>такому </a:t>
            </a:r>
            <a:r>
              <a:rPr spc="-10" dirty="0"/>
              <a:t>обучающемуся </a:t>
            </a:r>
            <a:r>
              <a:rPr dirty="0"/>
              <a:t>в  </a:t>
            </a:r>
            <a:r>
              <a:rPr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повторной сдаче </a:t>
            </a:r>
            <a:r>
              <a:rPr spc="-5" dirty="0"/>
              <a:t>экзаменов </a:t>
            </a:r>
            <a:r>
              <a:rPr dirty="0"/>
              <a:t>по  </a:t>
            </a:r>
            <a:r>
              <a:rPr spc="-10" dirty="0"/>
              <a:t>соответствующим </a:t>
            </a:r>
            <a:r>
              <a:rPr dirty="0"/>
              <a:t>учебным предметам в  </a:t>
            </a:r>
            <a:r>
              <a:rPr spc="-5" dirty="0"/>
              <a:t>текущем</a:t>
            </a:r>
            <a:r>
              <a:rPr spc="-50" dirty="0"/>
              <a:t> </a:t>
            </a:r>
            <a:r>
              <a:rPr spc="-100" dirty="0"/>
              <a:t>году.</a:t>
            </a:r>
          </a:p>
        </p:txBody>
      </p:sp>
      <p:sp>
        <p:nvSpPr>
          <p:cNvPr id="4" name="object 4"/>
          <p:cNvSpPr/>
          <p:nvPr/>
        </p:nvSpPr>
        <p:spPr>
          <a:xfrm>
            <a:off x="8539162" y="8048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924560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040" y="1408049"/>
            <a:ext cx="8174355" cy="4404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571500">
              <a:lnSpc>
                <a:spcPct val="99700"/>
              </a:lnSpc>
              <a:spcBef>
                <a:spcPts val="114"/>
              </a:spcBef>
              <a:tabLst>
                <a:tab pos="5436235" algn="l"/>
                <a:tab pos="5940425" algn="l"/>
              </a:tabLst>
            </a:pPr>
            <a:r>
              <a:rPr sz="3200" spc="-10" dirty="0">
                <a:latin typeface="Times New Roman"/>
                <a:cs typeface="Times New Roman"/>
              </a:rPr>
              <a:t>Обучающимся, </a:t>
            </a:r>
            <a:r>
              <a:rPr sz="3200" dirty="0">
                <a:latin typeface="Times New Roman"/>
                <a:cs typeface="Times New Roman"/>
              </a:rPr>
              <a:t>не </a:t>
            </a:r>
            <a:r>
              <a:rPr sz="3200" spc="-5" dirty="0">
                <a:latin typeface="Times New Roman"/>
                <a:cs typeface="Times New Roman"/>
              </a:rPr>
              <a:t>прошедшим </a:t>
            </a:r>
            <a:r>
              <a:rPr sz="3200" dirty="0">
                <a:latin typeface="Times New Roman"/>
                <a:cs typeface="Times New Roman"/>
              </a:rPr>
              <a:t>ГИА или  </a:t>
            </a:r>
            <a:r>
              <a:rPr sz="3200" spc="-5" dirty="0">
                <a:latin typeface="Times New Roman"/>
                <a:cs typeface="Times New Roman"/>
              </a:rPr>
              <a:t>получившим </a:t>
            </a:r>
            <a:r>
              <a:rPr sz="3200" dirty="0">
                <a:latin typeface="Times New Roman"/>
                <a:cs typeface="Times New Roman"/>
              </a:rPr>
              <a:t>на ГИА </a:t>
            </a:r>
            <a:r>
              <a:rPr sz="3200" spc="-20" dirty="0">
                <a:latin typeface="Times New Roman"/>
                <a:cs typeface="Times New Roman"/>
              </a:rPr>
              <a:t>неудовлетворительные  </a:t>
            </a:r>
            <a:r>
              <a:rPr sz="3200" spc="-35" dirty="0">
                <a:latin typeface="Times New Roman"/>
                <a:cs typeface="Times New Roman"/>
              </a:rPr>
              <a:t>результаты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более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чем по </a:t>
            </a:r>
            <a:r>
              <a:rPr sz="32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sz="3200" dirty="0">
                <a:latin typeface="Times New Roman"/>
                <a:cs typeface="Times New Roman"/>
              </a:rPr>
              <a:t> предметам,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либо </a:t>
            </a:r>
            <a:r>
              <a:rPr sz="3200" spc="-5" dirty="0">
                <a:latin typeface="Times New Roman"/>
                <a:cs typeface="Times New Roman"/>
              </a:rPr>
              <a:t>получившим	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повторно 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</a:t>
            </a:r>
            <a:r>
              <a:rPr sz="32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	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одному 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 этих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предметов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 ГИА в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дополнительные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сроки, </a:t>
            </a:r>
            <a:r>
              <a:rPr sz="3200" spc="-65" dirty="0">
                <a:latin typeface="Times New Roman"/>
                <a:cs typeface="Times New Roman"/>
              </a:rPr>
              <a:t>будет </a:t>
            </a:r>
            <a:r>
              <a:rPr sz="3200" spc="5" dirty="0">
                <a:latin typeface="Times New Roman"/>
                <a:cs typeface="Times New Roman"/>
              </a:rPr>
              <a:t>предоставлено </a:t>
            </a:r>
            <a:r>
              <a:rPr sz="3200" spc="-5" dirty="0">
                <a:latin typeface="Times New Roman"/>
                <a:cs typeface="Times New Roman"/>
              </a:rPr>
              <a:t>право </a:t>
            </a:r>
            <a:r>
              <a:rPr sz="3200" spc="-15" dirty="0">
                <a:latin typeface="Times New Roman"/>
                <a:cs typeface="Times New Roman"/>
              </a:rPr>
              <a:t>повторно  сдать </a:t>
            </a:r>
            <a:r>
              <a:rPr sz="3200" spc="-5" dirty="0">
                <a:latin typeface="Times New Roman"/>
                <a:cs typeface="Times New Roman"/>
              </a:rPr>
              <a:t>экзамены </a:t>
            </a:r>
            <a:r>
              <a:rPr sz="3200" dirty="0">
                <a:latin typeface="Times New Roman"/>
                <a:cs typeface="Times New Roman"/>
              </a:rPr>
              <a:t>по </a:t>
            </a:r>
            <a:r>
              <a:rPr sz="3200" spc="-10" dirty="0">
                <a:latin typeface="Times New Roman"/>
                <a:cs typeface="Times New Roman"/>
              </a:rPr>
              <a:t>соответствующим </a:t>
            </a:r>
            <a:r>
              <a:rPr sz="3200" dirty="0">
                <a:latin typeface="Times New Roman"/>
                <a:cs typeface="Times New Roman"/>
              </a:rPr>
              <a:t>учебным  предметам не ранее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1 сентября </a:t>
            </a:r>
            <a:r>
              <a:rPr sz="3200" spc="-15" dirty="0">
                <a:latin typeface="Times New Roman"/>
                <a:cs typeface="Times New Roman"/>
              </a:rPr>
              <a:t>текущего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года</a:t>
            </a:r>
            <a:r>
              <a:rPr sz="3200" spc="-3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2962" y="652462"/>
            <a:ext cx="3810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958" y="387535"/>
            <a:ext cx="68433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5"/>
              </a:spcBef>
            </a:pPr>
            <a:r>
              <a:rPr sz="3200" dirty="0">
                <a:solidFill>
                  <a:srgbClr val="240AE4"/>
                </a:solidFill>
              </a:rPr>
              <a:t>Формы проведения</a:t>
            </a:r>
            <a:r>
              <a:rPr sz="3200" spc="-6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государственной</a:t>
            </a:r>
            <a:endParaRPr sz="3200"/>
          </a:p>
          <a:p>
            <a:pPr marL="2222500">
              <a:lnSpc>
                <a:spcPct val="100000"/>
              </a:lnSpc>
            </a:pPr>
            <a:r>
              <a:rPr sz="3200" dirty="0">
                <a:solidFill>
                  <a:srgbClr val="240AE4"/>
                </a:solidFill>
              </a:rPr>
              <a:t>итоговой</a:t>
            </a:r>
            <a:r>
              <a:rPr sz="3200" spc="-4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аттестации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691" y="1642363"/>
            <a:ext cx="8373109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309" indent="-435609">
              <a:lnSpc>
                <a:spcPts val="4045"/>
              </a:lnSpc>
              <a:buClr>
                <a:srgbClr val="FF3300"/>
              </a:buClr>
              <a:buSzPct val="117187"/>
              <a:buFont typeface="Wingdings"/>
              <a:buChar char=""/>
              <a:tabLst>
                <a:tab pos="448945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Основной </a:t>
            </a:r>
            <a:r>
              <a:rPr sz="3200" b="1" spc="-25" dirty="0">
                <a:latin typeface="Times New Roman"/>
                <a:cs typeface="Times New Roman"/>
              </a:rPr>
              <a:t>государственный </a:t>
            </a:r>
            <a:r>
              <a:rPr sz="3200" b="1" spc="-5" dirty="0">
                <a:latin typeface="Times New Roman"/>
                <a:cs typeface="Times New Roman"/>
              </a:rPr>
              <a:t>экзамен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ОГЭ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8370" y="2207767"/>
            <a:ext cx="58064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95"/>
              </a:spcBef>
              <a:tabLst>
                <a:tab pos="3023235" algn="l"/>
                <a:tab pos="3086100" algn="l"/>
              </a:tabLst>
            </a:pP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5" dirty="0">
                <a:latin typeface="Times New Roman"/>
                <a:cs typeface="Times New Roman"/>
              </a:rPr>
              <a:t>п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ль</a:t>
            </a:r>
            <a:r>
              <a:rPr sz="2800" spc="-2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ни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5" dirty="0">
                <a:latin typeface="Times New Roman"/>
                <a:cs typeface="Times New Roman"/>
              </a:rPr>
              <a:t>э</a:t>
            </a:r>
            <a:r>
              <a:rPr sz="2800" spc="-35" dirty="0">
                <a:latin typeface="Times New Roman"/>
                <a:cs typeface="Times New Roman"/>
              </a:rPr>
              <a:t>к</a:t>
            </a:r>
            <a:r>
              <a:rPr sz="2800" spc="-10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аме</a:t>
            </a:r>
            <a:r>
              <a:rPr sz="2800" spc="-5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ц</a:t>
            </a: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нн</a:t>
            </a:r>
            <a:r>
              <a:rPr sz="2800" dirty="0">
                <a:latin typeface="Times New Roman"/>
                <a:cs typeface="Times New Roman"/>
              </a:rPr>
              <a:t>ы</a:t>
            </a:r>
            <a:r>
              <a:rPr sz="2800" spc="-5" dirty="0">
                <a:latin typeface="Times New Roman"/>
                <a:cs typeface="Times New Roman"/>
              </a:rPr>
              <a:t>х  </a:t>
            </a:r>
            <a:r>
              <a:rPr sz="2800" spc="-10" dirty="0">
                <a:latin typeface="Times New Roman"/>
                <a:cs typeface="Times New Roman"/>
              </a:rPr>
              <a:t>представляющих	</a:t>
            </a:r>
            <a:r>
              <a:rPr sz="2800" dirty="0">
                <a:latin typeface="Times New Roman"/>
                <a:cs typeface="Times New Roman"/>
              </a:rPr>
              <a:t>собой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691" y="2207767"/>
            <a:ext cx="22923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5080" indent="-436245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Проводится </a:t>
            </a:r>
            <a:r>
              <a:rPr sz="2800" spc="-5" dirty="0">
                <a:latin typeface="Times New Roman"/>
                <a:cs typeface="Times New Roman"/>
              </a:rPr>
              <a:t>с  </a:t>
            </a:r>
            <a:r>
              <a:rPr sz="2800" spc="-40" dirty="0">
                <a:latin typeface="Times New Roman"/>
                <a:cs typeface="Times New Roman"/>
              </a:rPr>
              <a:t>м</a:t>
            </a:r>
            <a:r>
              <a:rPr sz="2800" spc="-85" dirty="0">
                <a:latin typeface="Times New Roman"/>
                <a:cs typeface="Times New Roman"/>
              </a:rPr>
              <a:t>а</a:t>
            </a:r>
            <a:r>
              <a:rPr sz="2800" spc="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ло</a:t>
            </a:r>
            <a:r>
              <a:rPr sz="2800" spc="-5" dirty="0">
                <a:latin typeface="Times New Roman"/>
                <a:cs typeface="Times New Roman"/>
              </a:rPr>
              <a:t>в,  заданий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131" y="3061409"/>
            <a:ext cx="3304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стандартизированной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1938" y="2634588"/>
            <a:ext cx="16617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Times New Roman"/>
                <a:cs typeface="Times New Roman"/>
              </a:rPr>
              <a:t>комплексы</a:t>
            </a:r>
            <a:endParaRPr sz="2800">
              <a:latin typeface="Times New Roman"/>
              <a:cs typeface="Times New Roman"/>
            </a:endParaRPr>
          </a:p>
          <a:p>
            <a:pPr marL="60515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ф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м</a:t>
            </a:r>
            <a:r>
              <a:rPr sz="2800" spc="-5" dirty="0">
                <a:latin typeface="Times New Roman"/>
                <a:cs typeface="Times New Roman"/>
              </a:rPr>
              <a:t>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744" y="3488229"/>
            <a:ext cx="7597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9175" algn="l"/>
              </a:tabLst>
            </a:pPr>
            <a:r>
              <a:rPr sz="2800" spc="-15" dirty="0">
                <a:latin typeface="Times New Roman"/>
                <a:cs typeface="Times New Roman"/>
              </a:rPr>
              <a:t>(контрольных	</a:t>
            </a:r>
            <a:r>
              <a:rPr sz="2800" spc="-10" dirty="0">
                <a:latin typeface="Times New Roman"/>
                <a:cs typeface="Times New Roman"/>
              </a:rPr>
              <a:t>измерительных </a:t>
            </a:r>
            <a:r>
              <a:rPr sz="2800" spc="-15" dirty="0">
                <a:latin typeface="Times New Roman"/>
                <a:cs typeface="Times New Roman"/>
              </a:rPr>
              <a:t>материалов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-КИМ)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3729" y="64154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8337" y="4586287"/>
            <a:ext cx="2857500" cy="164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879" y="626999"/>
            <a:ext cx="7127875" cy="4753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Прием и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рассмотрение</a:t>
            </a:r>
            <a:r>
              <a:rPr sz="3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апелляций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  <a:tabLst>
                <a:tab pos="2978150" algn="l"/>
                <a:tab pos="4182110" algn="l"/>
              </a:tabLst>
            </a:pPr>
            <a:r>
              <a:rPr lang="ru-RU" sz="3200" dirty="0" smtClean="0">
                <a:latin typeface="Times New Roman"/>
                <a:cs typeface="Times New Roman"/>
              </a:rPr>
              <a:t>Обучающий имеет право подать а</a:t>
            </a:r>
            <a:r>
              <a:rPr sz="3200" dirty="0" err="1" smtClean="0">
                <a:latin typeface="Times New Roman"/>
                <a:cs typeface="Times New Roman"/>
              </a:rPr>
              <a:t>пелляци</a:t>
            </a:r>
            <a:r>
              <a:rPr lang="ru-RU" sz="3200" dirty="0" smtClean="0">
                <a:latin typeface="Times New Roman"/>
                <a:cs typeface="Times New Roman"/>
              </a:rPr>
              <a:t>ю</a:t>
            </a: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 </a:t>
            </a:r>
            <a:r>
              <a:rPr sz="32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несогласии </a:t>
            </a:r>
            <a:r>
              <a:rPr sz="3200" dirty="0">
                <a:latin typeface="Times New Roman"/>
                <a:cs typeface="Times New Roman"/>
              </a:rPr>
              <a:t>с  выставленными	</a:t>
            </a:r>
            <a:r>
              <a:rPr sz="3200" b="1" spc="5" dirty="0" err="1" smtClean="0">
                <a:solidFill>
                  <a:srgbClr val="FF3300"/>
                </a:solidFill>
                <a:latin typeface="Times New Roman"/>
                <a:cs typeface="Times New Roman"/>
              </a:rPr>
              <a:t>баллами</a:t>
            </a:r>
            <a:r>
              <a:rPr lang="ru-RU" sz="3200" b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.</a:t>
            </a:r>
            <a:r>
              <a:rPr sz="3200" b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5" dirty="0" err="1" smtClean="0">
                <a:solidFill>
                  <a:srgbClr val="FF3300"/>
                </a:solidFill>
                <a:latin typeface="Times New Roman"/>
                <a:cs typeface="Times New Roman"/>
              </a:rPr>
              <a:t>Аппеляция</a:t>
            </a:r>
            <a:r>
              <a:rPr lang="ru-RU" sz="3200" b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25" dirty="0" err="1" smtClean="0">
                <a:latin typeface="Times New Roman"/>
                <a:cs typeface="Times New Roman"/>
              </a:rPr>
              <a:t>может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быть  </a:t>
            </a:r>
            <a:r>
              <a:rPr sz="3200" spc="-15" dirty="0">
                <a:latin typeface="Times New Roman"/>
                <a:cs typeface="Times New Roman"/>
              </a:rPr>
              <a:t>подана </a:t>
            </a:r>
            <a:r>
              <a:rPr sz="32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b="1" u="heavy" spc="-2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" dirty="0" err="1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течение</a:t>
            </a:r>
            <a:r>
              <a:rPr sz="32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25" dirty="0" err="1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двух</a:t>
            </a:r>
            <a:r>
              <a:rPr lang="ru-RU" sz="3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 err="1" smtClean="0">
                <a:solidFill>
                  <a:srgbClr val="FF3300"/>
                </a:solidFill>
                <a:latin typeface="Times New Roman"/>
                <a:cs typeface="Times New Roman"/>
              </a:rPr>
              <a:t>рабочих</a:t>
            </a:r>
            <a:r>
              <a:rPr sz="3200" b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дней</a:t>
            </a:r>
            <a:r>
              <a:rPr sz="32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со  </a:t>
            </a:r>
            <a:r>
              <a:rPr sz="3200" dirty="0">
                <a:latin typeface="Times New Roman"/>
                <a:cs typeface="Times New Roman"/>
              </a:rPr>
              <a:t>дня </a:t>
            </a:r>
            <a:r>
              <a:rPr sz="3200" spc="-15" dirty="0">
                <a:latin typeface="Times New Roman"/>
                <a:cs typeface="Times New Roman"/>
              </a:rPr>
              <a:t>объявления </a:t>
            </a:r>
            <a:r>
              <a:rPr sz="3200" spc="-35" dirty="0">
                <a:latin typeface="Times New Roman"/>
                <a:cs typeface="Times New Roman"/>
              </a:rPr>
              <a:t>результатов  </a:t>
            </a:r>
            <a:r>
              <a:rPr sz="3200" spc="-20" dirty="0">
                <a:latin typeface="Times New Roman"/>
                <a:cs typeface="Times New Roman"/>
              </a:rPr>
              <a:t>государственной </a:t>
            </a:r>
            <a:r>
              <a:rPr sz="3200" spc="-15" dirty="0">
                <a:latin typeface="Times New Roman"/>
                <a:cs typeface="Times New Roman"/>
              </a:rPr>
              <a:t>итоговой </a:t>
            </a:r>
            <a:r>
              <a:rPr sz="3200" spc="5" dirty="0">
                <a:latin typeface="Times New Roman"/>
                <a:cs typeface="Times New Roman"/>
              </a:rPr>
              <a:t>аттестации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  </a:t>
            </a:r>
            <a:r>
              <a:rPr sz="3200" spc="-10" dirty="0">
                <a:latin typeface="Times New Roman"/>
                <a:cs typeface="Times New Roman"/>
              </a:rPr>
              <a:t>соответствующему </a:t>
            </a:r>
            <a:r>
              <a:rPr sz="3200" spc="-5" dirty="0">
                <a:latin typeface="Times New Roman"/>
                <a:cs typeface="Times New Roman"/>
              </a:rPr>
              <a:t>учебному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предмету.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5551" y="4474561"/>
            <a:ext cx="1568449" cy="18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286" y="626681"/>
            <a:ext cx="6316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5" dirty="0"/>
              <a:t>рассмотрение</a:t>
            </a:r>
            <a:r>
              <a:rPr sz="3200" spc="-80" dirty="0"/>
              <a:t> </a:t>
            </a:r>
            <a:r>
              <a:rPr sz="3200" spc="-5" dirty="0"/>
              <a:t>апелляций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76286" y="1268285"/>
            <a:ext cx="662622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Обучающиеся </a:t>
            </a:r>
            <a:r>
              <a:rPr sz="2800" spc="-25" dirty="0">
                <a:latin typeface="Times New Roman"/>
                <a:cs typeface="Times New Roman"/>
              </a:rPr>
              <a:t>подают </a:t>
            </a:r>
            <a:r>
              <a:rPr sz="2800" spc="-10" dirty="0">
                <a:latin typeface="Times New Roman"/>
                <a:cs typeface="Times New Roman"/>
              </a:rPr>
              <a:t>апелляцию </a:t>
            </a:r>
            <a:r>
              <a:rPr sz="2800" spc="-5" dirty="0">
                <a:latin typeface="Times New Roman"/>
                <a:cs typeface="Times New Roman"/>
              </a:rPr>
              <a:t>о  </a:t>
            </a:r>
            <a:r>
              <a:rPr sz="2800" spc="-15" dirty="0">
                <a:latin typeface="Times New Roman"/>
                <a:cs typeface="Times New Roman"/>
              </a:rPr>
              <a:t>несогласии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выставленными </a:t>
            </a:r>
            <a:r>
              <a:rPr sz="2800" spc="-5" dirty="0">
                <a:latin typeface="Times New Roman"/>
                <a:cs typeface="Times New Roman"/>
              </a:rPr>
              <a:t>баллами  непосредственно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конфликтную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комиссию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образовательную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организацию</a:t>
            </a:r>
            <a:r>
              <a:rPr sz="2800" spc="-5" dirty="0">
                <a:latin typeface="Times New Roman"/>
                <a:cs typeface="Times New Roman"/>
              </a:rPr>
              <a:t>, в  </a:t>
            </a:r>
            <a:r>
              <a:rPr sz="2800" spc="-35" dirty="0">
                <a:latin typeface="Times New Roman"/>
                <a:cs typeface="Times New Roman"/>
              </a:rPr>
              <a:t>которой </a:t>
            </a:r>
            <a:r>
              <a:rPr sz="2800" spc="-5" dirty="0">
                <a:latin typeface="Times New Roman"/>
                <a:cs typeface="Times New Roman"/>
              </a:rPr>
              <a:t>они были допущены в  </a:t>
            </a:r>
            <a:r>
              <a:rPr sz="2800" spc="-10" dirty="0">
                <a:latin typeface="Times New Roman"/>
                <a:cs typeface="Times New Roman"/>
              </a:rPr>
              <a:t>установленном </a:t>
            </a:r>
            <a:r>
              <a:rPr sz="2800" spc="-15" dirty="0">
                <a:latin typeface="Times New Roman"/>
                <a:cs typeface="Times New Roman"/>
              </a:rPr>
              <a:t>порядке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20" dirty="0">
                <a:latin typeface="Times New Roman"/>
                <a:cs typeface="Times New Roman"/>
              </a:rPr>
              <a:t>государственной  итоговой </a:t>
            </a:r>
            <a:r>
              <a:rPr sz="2800" spc="-5" dirty="0">
                <a:latin typeface="Times New Roman"/>
                <a:cs typeface="Times New Roman"/>
              </a:rPr>
              <a:t>аттестации. </a:t>
            </a:r>
            <a:r>
              <a:rPr sz="2800" spc="-25" dirty="0">
                <a:latin typeface="Times New Roman"/>
                <a:cs typeface="Times New Roman"/>
              </a:rPr>
              <a:t>Руководитель  </a:t>
            </a:r>
            <a:r>
              <a:rPr sz="2800" spc="-15" dirty="0">
                <a:latin typeface="Times New Roman"/>
                <a:cs typeface="Times New Roman"/>
              </a:rPr>
              <a:t>образовательной </a:t>
            </a:r>
            <a:r>
              <a:rPr sz="2800" spc="-5" dirty="0">
                <a:latin typeface="Times New Roman"/>
                <a:cs typeface="Times New Roman"/>
              </a:rPr>
              <a:t>организации, принявший  </a:t>
            </a:r>
            <a:r>
              <a:rPr sz="2800" spc="-10" dirty="0">
                <a:latin typeface="Times New Roman"/>
                <a:cs typeface="Times New Roman"/>
              </a:rPr>
              <a:t>апелляцию, </a:t>
            </a:r>
            <a:r>
              <a:rPr sz="2800" spc="-20" dirty="0">
                <a:latin typeface="Times New Roman"/>
                <a:cs typeface="Times New Roman"/>
              </a:rPr>
              <a:t>должен </a:t>
            </a:r>
            <a:r>
              <a:rPr sz="2800" spc="-10" dirty="0">
                <a:latin typeface="Times New Roman"/>
                <a:cs typeface="Times New Roman"/>
              </a:rPr>
              <a:t>незамедлительно  </a:t>
            </a:r>
            <a:r>
              <a:rPr sz="2800" spc="-20" dirty="0">
                <a:latin typeface="Times New Roman"/>
                <a:cs typeface="Times New Roman"/>
              </a:rPr>
              <a:t>передать </a:t>
            </a:r>
            <a:r>
              <a:rPr sz="2800" spc="-10" dirty="0">
                <a:latin typeface="Times New Roman"/>
                <a:cs typeface="Times New Roman"/>
              </a:rPr>
              <a:t>ее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30" dirty="0">
                <a:latin typeface="Times New Roman"/>
                <a:cs typeface="Times New Roman"/>
              </a:rPr>
              <a:t>конфликтную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комиссию.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6286" y="364136"/>
            <a:ext cx="6316345" cy="4150360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Прием и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рассмотрение</a:t>
            </a:r>
            <a:r>
              <a:rPr sz="3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апелляций</a:t>
            </a:r>
            <a:endParaRPr sz="3200">
              <a:latin typeface="Times New Roman"/>
              <a:cs typeface="Times New Roman"/>
            </a:endParaRPr>
          </a:p>
          <a:p>
            <a:pPr marL="12700" marR="194310">
              <a:lnSpc>
                <a:spcPct val="110000"/>
              </a:lnSpc>
              <a:spcBef>
                <a:spcPts val="1695"/>
              </a:spcBef>
              <a:buSzPct val="96875"/>
              <a:buFont typeface="Arial"/>
              <a:buChar char="•"/>
              <a:tabLst>
                <a:tab pos="156210" algn="l"/>
                <a:tab pos="1057275" algn="l"/>
                <a:tab pos="1958339" algn="l"/>
              </a:tabLst>
            </a:pPr>
            <a:r>
              <a:rPr sz="3200" spc="-5" dirty="0">
                <a:latin typeface="Times New Roman"/>
                <a:cs typeface="Times New Roman"/>
              </a:rPr>
              <a:t>Обучающиеся </a:t>
            </a:r>
            <a:r>
              <a:rPr sz="3200" dirty="0">
                <a:latin typeface="Times New Roman"/>
                <a:cs typeface="Times New Roman"/>
              </a:rPr>
              <a:t>и их </a:t>
            </a:r>
            <a:r>
              <a:rPr sz="3200" spc="-10" dirty="0">
                <a:latin typeface="Times New Roman"/>
                <a:cs typeface="Times New Roman"/>
              </a:rPr>
              <a:t>родители  </a:t>
            </a:r>
            <a:r>
              <a:rPr sz="3200" spc="-20" dirty="0">
                <a:latin typeface="Times New Roman"/>
                <a:cs typeface="Times New Roman"/>
              </a:rPr>
              <a:t>(законные	</a:t>
            </a:r>
            <a:r>
              <a:rPr sz="3200" dirty="0">
                <a:latin typeface="Times New Roman"/>
                <a:cs typeface="Times New Roman"/>
              </a:rPr>
              <a:t>представители)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должны  </a:t>
            </a:r>
            <a:r>
              <a:rPr sz="3200" spc="-5" dirty="0">
                <a:latin typeface="Times New Roman"/>
                <a:cs typeface="Times New Roman"/>
              </a:rPr>
              <a:t>быть	</a:t>
            </a:r>
            <a:r>
              <a:rPr sz="3200" spc="-10" dirty="0">
                <a:latin typeface="Times New Roman"/>
                <a:cs typeface="Times New Roman"/>
              </a:rPr>
              <a:t>заблаговременно  </a:t>
            </a:r>
            <a:r>
              <a:rPr sz="3200" spc="-5" dirty="0">
                <a:latin typeface="Times New Roman"/>
                <a:cs typeface="Times New Roman"/>
              </a:rPr>
              <a:t>проинформированы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</a:t>
            </a:r>
            <a:endParaRPr sz="3200">
              <a:latin typeface="Times New Roman"/>
              <a:cs typeface="Times New Roman"/>
            </a:endParaRPr>
          </a:p>
          <a:p>
            <a:pPr marL="12700" marR="939165">
              <a:lnSpc>
                <a:spcPct val="100000"/>
              </a:lnSpc>
              <a:spcBef>
                <a:spcPts val="295"/>
              </a:spcBef>
            </a:pPr>
            <a:r>
              <a:rPr sz="3200" dirty="0">
                <a:latin typeface="Times New Roman"/>
                <a:cs typeface="Times New Roman"/>
              </a:rPr>
              <a:t>времени и </a:t>
            </a:r>
            <a:r>
              <a:rPr sz="3200" spc="20" dirty="0">
                <a:latin typeface="Times New Roman"/>
                <a:cs typeface="Times New Roman"/>
              </a:rPr>
              <a:t>месте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рассмотрения  </a:t>
            </a:r>
            <a:r>
              <a:rPr sz="3200" spc="-5" dirty="0">
                <a:latin typeface="Times New Roman"/>
                <a:cs typeface="Times New Roman"/>
              </a:rPr>
              <a:t>апелляций.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605" y="626999"/>
            <a:ext cx="6295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0048" y="1394427"/>
            <a:ext cx="7583805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6959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Обучающемуся, подавшему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апелляцию,  предоставляется возможность убедиться в  том, что </a:t>
            </a:r>
            <a:r>
              <a:rPr sz="3200" spc="5" dirty="0">
                <a:latin typeface="Times New Roman"/>
                <a:cs typeface="Times New Roman"/>
              </a:rPr>
              <a:t>его </a:t>
            </a:r>
            <a:r>
              <a:rPr sz="3200" dirty="0">
                <a:latin typeface="Times New Roman"/>
                <a:cs typeface="Times New Roman"/>
              </a:rPr>
              <a:t>экзаменационная работа  проверена и оценена в соответствии с  установленными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требованиями.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605" y="626999"/>
            <a:ext cx="6295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1676" y="1408262"/>
            <a:ext cx="7986395" cy="343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По </a:t>
            </a:r>
            <a:r>
              <a:rPr sz="3200" spc="-30" dirty="0">
                <a:latin typeface="Times New Roman"/>
                <a:cs typeface="Times New Roman"/>
              </a:rPr>
              <a:t>результатам </a:t>
            </a:r>
            <a:r>
              <a:rPr sz="3200" dirty="0">
                <a:latin typeface="Times New Roman"/>
                <a:cs typeface="Times New Roman"/>
              </a:rPr>
              <a:t>рассмотрения </a:t>
            </a:r>
            <a:r>
              <a:rPr sz="3200" spc="-5" dirty="0">
                <a:latin typeface="Times New Roman"/>
                <a:cs typeface="Times New Roman"/>
              </a:rPr>
              <a:t>апелляции </a:t>
            </a:r>
            <a:r>
              <a:rPr sz="3200" dirty="0">
                <a:latin typeface="Times New Roman"/>
                <a:cs typeface="Times New Roman"/>
              </a:rPr>
              <a:t>о  </a:t>
            </a:r>
            <a:r>
              <a:rPr sz="3200" spc="-5" dirty="0">
                <a:latin typeface="Times New Roman"/>
                <a:cs typeface="Times New Roman"/>
              </a:rPr>
              <a:t>несогласии </a:t>
            </a:r>
            <a:r>
              <a:rPr sz="3200" dirty="0">
                <a:latin typeface="Times New Roman"/>
                <a:cs typeface="Times New Roman"/>
              </a:rPr>
              <a:t>с выставленными баллами  </a:t>
            </a:r>
            <a:r>
              <a:rPr sz="3200" spc="-25" dirty="0">
                <a:latin typeface="Times New Roman"/>
                <a:cs typeface="Times New Roman"/>
              </a:rPr>
              <a:t>конфликтная комиссия </a:t>
            </a:r>
            <a:r>
              <a:rPr sz="3200" dirty="0">
                <a:latin typeface="Times New Roman"/>
                <a:cs typeface="Times New Roman"/>
              </a:rPr>
              <a:t>принимает решение  об </a:t>
            </a:r>
            <a:r>
              <a:rPr sz="3200" spc="-5" dirty="0">
                <a:latin typeface="Times New Roman"/>
                <a:cs typeface="Times New Roman"/>
              </a:rPr>
              <a:t>отклонении апелляции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5" dirty="0">
                <a:latin typeface="Times New Roman"/>
                <a:cs typeface="Times New Roman"/>
              </a:rPr>
              <a:t>сохранении  </a:t>
            </a:r>
            <a:r>
              <a:rPr sz="3200" dirty="0">
                <a:latin typeface="Times New Roman"/>
                <a:cs typeface="Times New Roman"/>
              </a:rPr>
              <a:t>выставленных </a:t>
            </a:r>
            <a:r>
              <a:rPr sz="3200" spc="5" dirty="0">
                <a:latin typeface="Times New Roman"/>
                <a:cs typeface="Times New Roman"/>
              </a:rPr>
              <a:t>баллов </a:t>
            </a:r>
            <a:r>
              <a:rPr sz="3200" dirty="0">
                <a:latin typeface="Times New Roman"/>
                <a:cs typeface="Times New Roman"/>
              </a:rPr>
              <a:t>либо </a:t>
            </a:r>
            <a:r>
              <a:rPr sz="3200" spc="5" dirty="0">
                <a:latin typeface="Times New Roman"/>
                <a:cs typeface="Times New Roman"/>
              </a:rPr>
              <a:t>об  </a:t>
            </a:r>
            <a:r>
              <a:rPr sz="3200" spc="-20" dirty="0">
                <a:latin typeface="Times New Roman"/>
                <a:cs typeface="Times New Roman"/>
              </a:rPr>
              <a:t>удовлетворении </a:t>
            </a:r>
            <a:r>
              <a:rPr sz="3200" spc="-5" dirty="0">
                <a:latin typeface="Times New Roman"/>
                <a:cs typeface="Times New Roman"/>
              </a:rPr>
              <a:t>апелляции </a:t>
            </a:r>
            <a:r>
              <a:rPr sz="3200" dirty="0">
                <a:latin typeface="Times New Roman"/>
                <a:cs typeface="Times New Roman"/>
              </a:rPr>
              <a:t>и выставлении  </a:t>
            </a:r>
            <a:r>
              <a:rPr sz="3200" spc="-5" dirty="0">
                <a:latin typeface="Times New Roman"/>
                <a:cs typeface="Times New Roman"/>
              </a:rPr>
              <a:t>других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баллов.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59" rIns="0" bIns="0" rtlCol="0">
            <a:spAutoFit/>
          </a:bodyPr>
          <a:lstStyle/>
          <a:p>
            <a:pPr marL="924560" marR="5080" indent="2419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Утверждение, изменение </a:t>
            </a:r>
            <a:r>
              <a:rPr dirty="0"/>
              <a:t>и </a:t>
            </a:r>
            <a:r>
              <a:rPr spc="-5" dirty="0"/>
              <a:t>(или) аннулирование  результатов государственной итоговой</a:t>
            </a:r>
            <a:r>
              <a:rPr spc="10" dirty="0"/>
              <a:t> </a:t>
            </a:r>
            <a:r>
              <a:rPr spc="-5" dirty="0"/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838" y="1595227"/>
            <a:ext cx="7943850" cy="392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5945">
              <a:lnSpc>
                <a:spcPct val="100000"/>
              </a:lnSpc>
              <a:spcBef>
                <a:spcPts val="105"/>
              </a:spcBef>
              <a:tabLst>
                <a:tab pos="2640330" algn="l"/>
              </a:tabLst>
            </a:pPr>
            <a:r>
              <a:rPr sz="3200" dirty="0">
                <a:latin typeface="Times New Roman"/>
                <a:cs typeface="Times New Roman"/>
              </a:rPr>
              <a:t>Удовлетворительные результаты  государственной итоговой аттестации по  обязательным учебным предметам являются  основанием </a:t>
            </a:r>
            <a:r>
              <a:rPr sz="3200" spc="-5" dirty="0">
                <a:latin typeface="Times New Roman"/>
                <a:cs typeface="Times New Roman"/>
              </a:rPr>
              <a:t>выдачи </a:t>
            </a:r>
            <a:r>
              <a:rPr sz="3200" dirty="0">
                <a:latin typeface="Times New Roman"/>
                <a:cs typeface="Times New Roman"/>
              </a:rPr>
              <a:t>обучающимся документа  об образовании - аттестата об </a:t>
            </a:r>
            <a:r>
              <a:rPr sz="3200" spc="5" dirty="0">
                <a:latin typeface="Times New Roman"/>
                <a:cs typeface="Times New Roman"/>
              </a:rPr>
              <a:t>основном  общем </a:t>
            </a:r>
            <a:r>
              <a:rPr sz="3200" dirty="0">
                <a:latin typeface="Times New Roman"/>
                <a:cs typeface="Times New Roman"/>
              </a:rPr>
              <a:t>образовании, образцы и порядок  </a:t>
            </a:r>
            <a:r>
              <a:rPr sz="3200" spc="-5" dirty="0">
                <a:latin typeface="Times New Roman"/>
                <a:cs typeface="Times New Roman"/>
              </a:rPr>
              <a:t>выдачи </a:t>
            </a:r>
            <a:r>
              <a:rPr sz="3200" spc="5" dirty="0">
                <a:latin typeface="Times New Roman"/>
                <a:cs typeface="Times New Roman"/>
              </a:rPr>
              <a:t>которого </a:t>
            </a:r>
            <a:r>
              <a:rPr sz="3200" dirty="0">
                <a:latin typeface="Times New Roman"/>
                <a:cs typeface="Times New Roman"/>
              </a:rPr>
              <a:t>утверждаются  Минобрнауки	России.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7999" y="5481523"/>
            <a:ext cx="2086000" cy="137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855" y="200279"/>
            <a:ext cx="8056880" cy="589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6965" marR="4622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Приказ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Министерства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Российской  Федерации </a:t>
            </a:r>
            <a:r>
              <a:rPr sz="1600" b="1" spc="-15" dirty="0" err="1">
                <a:solidFill>
                  <a:srgbClr val="75005F"/>
                </a:solidFill>
                <a:latin typeface="Times New Roman"/>
                <a:cs typeface="Times New Roman"/>
              </a:rPr>
              <a:t>от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17</a:t>
            </a:r>
            <a:r>
              <a:rPr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декабря</a:t>
            </a:r>
            <a:r>
              <a:rPr sz="1600" b="1" spc="-5" dirty="0" smtClean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75005F"/>
                </a:solidFill>
                <a:latin typeface="Times New Roman"/>
                <a:cs typeface="Times New Roman"/>
              </a:rPr>
              <a:t>201</a:t>
            </a:r>
            <a:r>
              <a:rPr lang="ru-RU" sz="1600" b="1" dirty="0" smtClean="0">
                <a:solidFill>
                  <a:srgbClr val="75005F"/>
                </a:solidFill>
                <a:latin typeface="Times New Roman"/>
                <a:cs typeface="Times New Roman"/>
              </a:rPr>
              <a:t>8</a:t>
            </a:r>
            <a:r>
              <a:rPr sz="1600" b="1" dirty="0" smtClean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75005F"/>
                </a:solidFill>
                <a:latin typeface="Times New Roman"/>
                <a:cs typeface="Times New Roman"/>
              </a:rPr>
              <a:t>г. </a:t>
            </a:r>
            <a:endParaRPr sz="1600" dirty="0">
              <a:latin typeface="Times New Roman"/>
              <a:cs typeface="Times New Roman"/>
            </a:endParaRPr>
          </a:p>
          <a:p>
            <a:pPr marL="2062480" marR="135890" algn="ctr">
              <a:lnSpc>
                <a:spcPct val="100000"/>
              </a:lnSpc>
            </a:pP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«О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внесении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изменения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в Порядок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заполнения,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учета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выдачи 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аттестатов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об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основном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общем 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среднем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общем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образовании 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их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дубликатов,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утвержденный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приказом</a:t>
            </a:r>
            <a:r>
              <a:rPr sz="1600" b="1" spc="60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Министерства</a:t>
            </a:r>
            <a:endParaRPr sz="1600" dirty="0">
              <a:latin typeface="Times New Roman"/>
              <a:cs typeface="Times New Roman"/>
            </a:endParaRPr>
          </a:p>
          <a:p>
            <a:pPr marL="1931670">
              <a:lnSpc>
                <a:spcPct val="100000"/>
              </a:lnSpc>
            </a:pP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науки </a:t>
            </a:r>
            <a:r>
              <a:rPr sz="1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Российской Федерации 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от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14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февраля </a:t>
            </a:r>
            <a:r>
              <a:rPr sz="1600" b="1" dirty="0">
                <a:solidFill>
                  <a:srgbClr val="75005F"/>
                </a:solidFill>
                <a:latin typeface="Times New Roman"/>
                <a:cs typeface="Times New Roman"/>
              </a:rPr>
              <a:t>2014</a:t>
            </a:r>
            <a:r>
              <a:rPr sz="1600" b="1" spc="16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75005F"/>
                </a:solidFill>
                <a:latin typeface="Times New Roman"/>
                <a:cs typeface="Times New Roman"/>
              </a:rPr>
              <a:t>г.</a:t>
            </a:r>
            <a:endParaRPr sz="1600" dirty="0">
              <a:latin typeface="Times New Roman"/>
              <a:cs typeface="Times New Roman"/>
            </a:endParaRPr>
          </a:p>
          <a:p>
            <a:pPr marL="1917064" algn="ctr">
              <a:lnSpc>
                <a:spcPct val="100000"/>
              </a:lnSpc>
            </a:pP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№ </a:t>
            </a:r>
            <a:r>
              <a:rPr sz="1600" b="1" spc="-30" dirty="0">
                <a:solidFill>
                  <a:srgbClr val="75005F"/>
                </a:solidFill>
                <a:latin typeface="Times New Roman"/>
                <a:cs typeface="Times New Roman"/>
              </a:rPr>
              <a:t>115</a:t>
            </a:r>
            <a:r>
              <a:rPr sz="1600" b="1" spc="-1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  <a:p>
            <a:pPr marL="12700" marR="34925">
              <a:lnSpc>
                <a:spcPct val="100000"/>
              </a:lnSpc>
              <a:spcBef>
                <a:spcPts val="965"/>
              </a:spcBef>
              <a:buSzPct val="96153"/>
              <a:buFont typeface="Wingdings"/>
              <a:buChar char=""/>
              <a:tabLst>
                <a:tab pos="276225" algn="l"/>
                <a:tab pos="6827520" algn="l"/>
              </a:tabLst>
            </a:pPr>
            <a:r>
              <a:rPr sz="2600" spc="-15" dirty="0">
                <a:latin typeface="Times New Roman"/>
                <a:cs typeface="Times New Roman"/>
              </a:rPr>
              <a:t>Итоговые </a:t>
            </a:r>
            <a:r>
              <a:rPr sz="2600" spc="-10" dirty="0">
                <a:latin typeface="Times New Roman"/>
                <a:cs typeface="Times New Roman"/>
              </a:rPr>
              <a:t>отметки </a:t>
            </a:r>
            <a:r>
              <a:rPr sz="2600" dirty="0">
                <a:latin typeface="Times New Roman"/>
                <a:cs typeface="Times New Roman"/>
              </a:rPr>
              <a:t>за 9 </a:t>
            </a:r>
            <a:r>
              <a:rPr sz="2600" spc="-5" dirty="0">
                <a:latin typeface="Times New Roman"/>
                <a:cs typeface="Times New Roman"/>
              </a:rPr>
              <a:t>класс по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математике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2600" spc="-5" dirty="0">
                <a:latin typeface="Times New Roman"/>
                <a:cs typeface="Times New Roman"/>
              </a:rPr>
              <a:t>,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сдаваемым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выбору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обучающегося, </a:t>
            </a:r>
            <a:r>
              <a:rPr sz="2600" spc="-5" dirty="0">
                <a:latin typeface="Times New Roman"/>
                <a:cs typeface="Times New Roman"/>
              </a:rPr>
              <a:t>определяются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среднее  </a:t>
            </a:r>
            <a:r>
              <a:rPr sz="2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арифметическое </a:t>
            </a:r>
            <a:r>
              <a:rPr sz="2600" spc="-20" dirty="0">
                <a:latin typeface="Times New Roman"/>
                <a:cs typeface="Times New Roman"/>
              </a:rPr>
              <a:t>годовой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экзаменационной </a:t>
            </a:r>
            <a:r>
              <a:rPr sz="2600" spc="-10" dirty="0">
                <a:latin typeface="Times New Roman"/>
                <a:cs typeface="Times New Roman"/>
              </a:rPr>
              <a:t>отметок  в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п</a:t>
            </a:r>
            <a:r>
              <a:rPr sz="2600" spc="30" dirty="0">
                <a:latin typeface="Times New Roman"/>
                <a:cs typeface="Times New Roman"/>
              </a:rPr>
              <a:t>у</a:t>
            </a:r>
            <a:r>
              <a:rPr sz="2600" spc="-5" dirty="0">
                <a:latin typeface="Times New Roman"/>
                <a:cs typeface="Times New Roman"/>
              </a:rPr>
              <a:t>скн</a:t>
            </a:r>
            <a:r>
              <a:rPr sz="2600" spc="-15" dirty="0">
                <a:latin typeface="Times New Roman"/>
                <a:cs typeface="Times New Roman"/>
              </a:rPr>
              <a:t>и</a:t>
            </a:r>
            <a:r>
              <a:rPr sz="2600" spc="-45" dirty="0">
                <a:latin typeface="Times New Roman"/>
                <a:cs typeface="Times New Roman"/>
              </a:rPr>
              <a:t>к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а</a:t>
            </a:r>
            <a:r>
              <a:rPr sz="2600" spc="-45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л</a:t>
            </a:r>
            <a:r>
              <a:rPr sz="2600" dirty="0">
                <a:latin typeface="Times New Roman"/>
                <a:cs typeface="Times New Roman"/>
              </a:rPr>
              <a:t>я</a:t>
            </a:r>
            <a:r>
              <a:rPr sz="2600" spc="-40" dirty="0">
                <a:latin typeface="Times New Roman"/>
                <a:cs typeface="Times New Roman"/>
              </a:rPr>
              <a:t>ю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dirty="0">
                <a:latin typeface="Times New Roman"/>
                <a:cs typeface="Times New Roman"/>
              </a:rPr>
              <a:t>я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80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тт</a:t>
            </a:r>
            <a:r>
              <a:rPr sz="2600" spc="55" dirty="0">
                <a:latin typeface="Times New Roman"/>
                <a:cs typeface="Times New Roman"/>
              </a:rPr>
              <a:t>е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80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т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цел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и	</a:t>
            </a:r>
            <a:r>
              <a:rPr sz="2600" spc="-5" dirty="0">
                <a:latin typeface="Times New Roman"/>
                <a:cs typeface="Times New Roman"/>
              </a:rPr>
              <a:t>ч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сл</a:t>
            </a:r>
            <a:r>
              <a:rPr sz="2600" spc="-10" dirty="0">
                <a:latin typeface="Times New Roman"/>
                <a:cs typeface="Times New Roman"/>
              </a:rPr>
              <a:t>а</a:t>
            </a:r>
            <a:r>
              <a:rPr sz="2600" spc="-5" dirty="0">
                <a:latin typeface="Times New Roman"/>
                <a:cs typeface="Times New Roman"/>
              </a:rPr>
              <a:t>м</a:t>
            </a:r>
            <a:r>
              <a:rPr sz="2600" dirty="0">
                <a:latin typeface="Times New Roman"/>
                <a:cs typeface="Times New Roman"/>
              </a:rPr>
              <a:t>и  в </a:t>
            </a:r>
            <a:r>
              <a:rPr sz="2600" spc="-5" dirty="0">
                <a:latin typeface="Times New Roman"/>
                <a:cs typeface="Times New Roman"/>
              </a:rPr>
              <a:t>соответствии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b="1" dirty="0">
                <a:solidFill>
                  <a:srgbClr val="75005F"/>
                </a:solidFill>
                <a:latin typeface="Times New Roman"/>
                <a:cs typeface="Times New Roman"/>
              </a:rPr>
              <a:t>правилами </a:t>
            </a:r>
            <a:r>
              <a:rPr sz="2600" spc="-25" dirty="0">
                <a:latin typeface="Times New Roman"/>
                <a:cs typeface="Times New Roman"/>
              </a:rPr>
              <a:t>математического  </a:t>
            </a:r>
            <a:r>
              <a:rPr sz="2600" spc="-20" dirty="0">
                <a:latin typeface="Times New Roman"/>
                <a:cs typeface="Times New Roman"/>
              </a:rPr>
              <a:t>округления.</a:t>
            </a:r>
            <a:endParaRPr sz="2600" dirty="0">
              <a:latin typeface="Times New Roman"/>
              <a:cs typeface="Times New Roman"/>
            </a:endParaRPr>
          </a:p>
          <a:p>
            <a:pPr marL="12700" marR="560705">
              <a:lnSpc>
                <a:spcPct val="100000"/>
              </a:lnSpc>
              <a:spcBef>
                <a:spcPts val="600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z="2600" spc="-15" dirty="0">
                <a:latin typeface="Times New Roman"/>
                <a:cs typeface="Times New Roman"/>
              </a:rPr>
              <a:t>Итоговые </a:t>
            </a:r>
            <a:r>
              <a:rPr sz="2600" spc="-10" dirty="0">
                <a:latin typeface="Times New Roman"/>
                <a:cs typeface="Times New Roman"/>
              </a:rPr>
              <a:t>отметки </a:t>
            </a:r>
            <a:r>
              <a:rPr sz="2600" dirty="0">
                <a:latin typeface="Times New Roman"/>
                <a:cs typeface="Times New Roman"/>
              </a:rPr>
              <a:t>за 9 </a:t>
            </a:r>
            <a:r>
              <a:rPr sz="2600" spc="-5" dirty="0">
                <a:latin typeface="Times New Roman"/>
                <a:cs typeface="Times New Roman"/>
              </a:rPr>
              <a:t>класс по </a:t>
            </a:r>
            <a:r>
              <a:rPr sz="26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другим </a:t>
            </a:r>
            <a:r>
              <a:rPr sz="2600" dirty="0">
                <a:latin typeface="Times New Roman"/>
                <a:cs typeface="Times New Roman"/>
              </a:rPr>
              <a:t>учебным  </a:t>
            </a:r>
            <a:r>
              <a:rPr sz="2600" spc="-5" dirty="0">
                <a:latin typeface="Times New Roman"/>
                <a:cs typeface="Times New Roman"/>
              </a:rPr>
              <a:t>предметам выставляются на </a:t>
            </a:r>
            <a:r>
              <a:rPr sz="2600" spc="5" dirty="0">
                <a:latin typeface="Times New Roman"/>
                <a:cs typeface="Times New Roman"/>
              </a:rPr>
              <a:t>основе </a:t>
            </a:r>
            <a:r>
              <a:rPr sz="2600" b="1" spc="-30" dirty="0">
                <a:solidFill>
                  <a:srgbClr val="75005F"/>
                </a:solidFill>
                <a:latin typeface="Times New Roman"/>
                <a:cs typeface="Times New Roman"/>
              </a:rPr>
              <a:t>годовой </a:t>
            </a:r>
            <a:r>
              <a:rPr sz="2600" spc="-10" dirty="0">
                <a:latin typeface="Times New Roman"/>
                <a:cs typeface="Times New Roman"/>
              </a:rPr>
              <a:t>отметки  </a:t>
            </a:r>
            <a:r>
              <a:rPr sz="2600" spc="-5" dirty="0">
                <a:latin typeface="Times New Roman"/>
                <a:cs typeface="Times New Roman"/>
              </a:rPr>
              <a:t>выпускника </a:t>
            </a:r>
            <a:r>
              <a:rPr sz="2600" dirty="0">
                <a:latin typeface="Times New Roman"/>
                <a:cs typeface="Times New Roman"/>
              </a:rPr>
              <a:t>за 9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класс.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4523" y="5794260"/>
            <a:ext cx="1749475" cy="1063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2" y="119519"/>
            <a:ext cx="1523987" cy="657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826" y="260095"/>
            <a:ext cx="58864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007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5005F"/>
                </a:solidFill>
              </a:rPr>
              <a:t>Приказ </a:t>
            </a:r>
            <a:r>
              <a:rPr sz="2000" spc="-5" dirty="0">
                <a:solidFill>
                  <a:srgbClr val="75005F"/>
                </a:solidFill>
              </a:rPr>
              <a:t>Министерства </a:t>
            </a:r>
            <a:r>
              <a:rPr sz="2000" dirty="0">
                <a:solidFill>
                  <a:srgbClr val="75005F"/>
                </a:solidFill>
              </a:rPr>
              <a:t>образования и </a:t>
            </a:r>
            <a:r>
              <a:rPr sz="2000" spc="5" dirty="0">
                <a:solidFill>
                  <a:srgbClr val="75005F"/>
                </a:solidFill>
              </a:rPr>
              <a:t>науки  </a:t>
            </a:r>
            <a:r>
              <a:rPr sz="2000" dirty="0">
                <a:solidFill>
                  <a:srgbClr val="75005F"/>
                </a:solidFill>
              </a:rPr>
              <a:t>Российской </a:t>
            </a:r>
            <a:r>
              <a:rPr sz="2000" spc="-5" dirty="0">
                <a:solidFill>
                  <a:srgbClr val="75005F"/>
                </a:solidFill>
              </a:rPr>
              <a:t>Федерации </a:t>
            </a:r>
            <a:r>
              <a:rPr sz="2000" dirty="0">
                <a:solidFill>
                  <a:srgbClr val="75005F"/>
                </a:solidFill>
              </a:rPr>
              <a:t>от 14 </a:t>
            </a:r>
            <a:r>
              <a:rPr sz="2000" spc="-5" dirty="0">
                <a:solidFill>
                  <a:srgbClr val="75005F"/>
                </a:solidFill>
              </a:rPr>
              <a:t>февраля </a:t>
            </a:r>
            <a:r>
              <a:rPr sz="2000" spc="5" dirty="0">
                <a:solidFill>
                  <a:srgbClr val="75005F"/>
                </a:solidFill>
              </a:rPr>
              <a:t>2014 </a:t>
            </a:r>
            <a:r>
              <a:rPr sz="2000" dirty="0">
                <a:solidFill>
                  <a:srgbClr val="75005F"/>
                </a:solidFill>
              </a:rPr>
              <a:t>г.</a:t>
            </a:r>
            <a:r>
              <a:rPr sz="2000" spc="-135" dirty="0">
                <a:solidFill>
                  <a:srgbClr val="75005F"/>
                </a:solidFill>
              </a:rPr>
              <a:t> </a:t>
            </a:r>
            <a:r>
              <a:rPr sz="2000" spc="5" dirty="0">
                <a:solidFill>
                  <a:srgbClr val="75005F"/>
                </a:solidFill>
              </a:rPr>
              <a:t>№115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27812" y="980862"/>
            <a:ext cx="8028305" cy="4777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«Об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утверждении Порядка заполнения, </a:t>
            </a:r>
            <a:r>
              <a:rPr sz="2000" b="1" spc="5" dirty="0">
                <a:solidFill>
                  <a:srgbClr val="75005F"/>
                </a:solidFill>
                <a:latin typeface="Times New Roman"/>
                <a:cs typeface="Times New Roman"/>
              </a:rPr>
              <a:t>учета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20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выдачи аттестатов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  </a:t>
            </a:r>
            <a:r>
              <a:rPr sz="20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основном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общем и </a:t>
            </a:r>
            <a:r>
              <a:rPr sz="20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среднем </a:t>
            </a: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общем</a:t>
            </a:r>
            <a:r>
              <a:rPr sz="2000" b="1" spc="-114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образовании</a:t>
            </a:r>
            <a:endParaRPr sz="2000">
              <a:latin typeface="Times New Roman"/>
              <a:cs typeface="Times New Roman"/>
            </a:endParaRPr>
          </a:p>
          <a:p>
            <a:pPr marL="13335" algn="ctr">
              <a:lnSpc>
                <a:spcPts val="2385"/>
              </a:lnSpc>
            </a:pPr>
            <a:r>
              <a:rPr sz="2000" b="1" dirty="0">
                <a:solidFill>
                  <a:srgbClr val="75005F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их</a:t>
            </a:r>
            <a:r>
              <a:rPr sz="2000" b="1" spc="-35" dirty="0">
                <a:solidFill>
                  <a:srgbClr val="7500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5005F"/>
                </a:solidFill>
                <a:latin typeface="Times New Roman"/>
                <a:cs typeface="Times New Roman"/>
              </a:rPr>
              <a:t>дубликатов»</a:t>
            </a:r>
            <a:endParaRPr sz="2000">
              <a:latin typeface="Times New Roman"/>
              <a:cs typeface="Times New Roman"/>
            </a:endParaRPr>
          </a:p>
          <a:p>
            <a:pPr marL="12700" marR="153670">
              <a:lnSpc>
                <a:spcPts val="336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" dirty="0">
                <a:latin typeface="Times New Roman"/>
                <a:cs typeface="Times New Roman"/>
              </a:rPr>
              <a:t>Аттестат </a:t>
            </a:r>
            <a:r>
              <a:rPr sz="2800" dirty="0">
                <a:latin typeface="Times New Roman"/>
                <a:cs typeface="Times New Roman"/>
              </a:rPr>
              <a:t>об основном </a:t>
            </a:r>
            <a:r>
              <a:rPr sz="2800" spc="-5" dirty="0">
                <a:latin typeface="Times New Roman"/>
                <a:cs typeface="Times New Roman"/>
              </a:rPr>
              <a:t>общем </a:t>
            </a:r>
            <a:r>
              <a:rPr sz="2800" spc="-10" dirty="0">
                <a:latin typeface="Times New Roman"/>
                <a:cs typeface="Times New Roman"/>
              </a:rPr>
              <a:t>образовании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отличием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приложение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10" dirty="0">
                <a:latin typeface="Times New Roman"/>
                <a:cs typeface="Times New Roman"/>
              </a:rPr>
              <a:t>нему выдаются  выпускникам </a:t>
            </a:r>
            <a:r>
              <a:rPr sz="2800" spc="-5" dirty="0">
                <a:latin typeface="Times New Roman"/>
                <a:cs typeface="Times New Roman"/>
              </a:rPr>
              <a:t>9 класса, </a:t>
            </a:r>
            <a:r>
              <a:rPr sz="2800" spc="-10" dirty="0">
                <a:latin typeface="Times New Roman"/>
                <a:cs typeface="Times New Roman"/>
              </a:rPr>
              <a:t>завершившим </a:t>
            </a:r>
            <a:r>
              <a:rPr sz="2800" spc="-20" dirty="0">
                <a:latin typeface="Times New Roman"/>
                <a:cs typeface="Times New Roman"/>
              </a:rPr>
              <a:t>обучение </a:t>
            </a:r>
            <a:r>
              <a:rPr sz="2800" spc="-5" dirty="0">
                <a:latin typeface="Times New Roman"/>
                <a:cs typeface="Times New Roman"/>
              </a:rPr>
              <a:t>по  </a:t>
            </a:r>
            <a:r>
              <a:rPr sz="2800" spc="-15" dirty="0">
                <a:latin typeface="Times New Roman"/>
                <a:cs typeface="Times New Roman"/>
              </a:rPr>
              <a:t>образовательным </a:t>
            </a:r>
            <a:r>
              <a:rPr sz="2800" spc="-10" dirty="0">
                <a:latin typeface="Times New Roman"/>
                <a:cs typeface="Times New Roman"/>
              </a:rPr>
              <a:t>программам </a:t>
            </a:r>
            <a:r>
              <a:rPr sz="2800" spc="-5" dirty="0">
                <a:latin typeface="Times New Roman"/>
                <a:cs typeface="Times New Roman"/>
              </a:rPr>
              <a:t>основного </a:t>
            </a:r>
            <a:r>
              <a:rPr sz="2800" spc="-20" dirty="0">
                <a:latin typeface="Times New Roman"/>
                <a:cs typeface="Times New Roman"/>
              </a:rPr>
              <a:t>общего  </a:t>
            </a:r>
            <a:r>
              <a:rPr sz="2800" spc="-10" dirty="0">
                <a:latin typeface="Times New Roman"/>
                <a:cs typeface="Times New Roman"/>
              </a:rPr>
              <a:t>образования, успешно прошедшим  </a:t>
            </a:r>
            <a:r>
              <a:rPr sz="2800" spc="-20" dirty="0">
                <a:latin typeface="Times New Roman"/>
                <a:cs typeface="Times New Roman"/>
              </a:rPr>
              <a:t>государственную </a:t>
            </a:r>
            <a:r>
              <a:rPr sz="2800" spc="-30" dirty="0">
                <a:latin typeface="Times New Roman"/>
                <a:cs typeface="Times New Roman"/>
              </a:rPr>
              <a:t>итоговую </a:t>
            </a:r>
            <a:r>
              <a:rPr sz="2800" spc="-5" dirty="0">
                <a:latin typeface="Times New Roman"/>
                <a:cs typeface="Times New Roman"/>
              </a:rPr>
              <a:t>аттестацию и </a:t>
            </a:r>
            <a:r>
              <a:rPr sz="2800" spc="-10" dirty="0">
                <a:latin typeface="Times New Roman"/>
                <a:cs typeface="Times New Roman"/>
              </a:rPr>
              <a:t>имеющим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итоговые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отметки </a:t>
            </a:r>
            <a:r>
              <a:rPr sz="2800" spc="-15" dirty="0">
                <a:latin typeface="Times New Roman"/>
                <a:cs typeface="Times New Roman"/>
              </a:rPr>
              <a:t>"отлично" </a:t>
            </a:r>
            <a:r>
              <a:rPr sz="2800" spc="-5" dirty="0">
                <a:latin typeface="Times New Roman"/>
                <a:cs typeface="Times New Roman"/>
              </a:rPr>
              <a:t>по всем учебным  предметам </a:t>
            </a:r>
            <a:r>
              <a:rPr sz="2800" spc="-15" dirty="0">
                <a:latin typeface="Times New Roman"/>
                <a:cs typeface="Times New Roman"/>
              </a:rPr>
              <a:t>учебного </a:t>
            </a:r>
            <a:r>
              <a:rPr sz="2800" spc="-10" dirty="0">
                <a:latin typeface="Times New Roman"/>
                <a:cs typeface="Times New Roman"/>
              </a:rPr>
              <a:t>плана, </a:t>
            </a:r>
            <a:r>
              <a:rPr sz="2800" spc="-15" dirty="0">
                <a:latin typeface="Times New Roman"/>
                <a:cs typeface="Times New Roman"/>
              </a:rPr>
              <a:t>изучавшимся </a:t>
            </a:r>
            <a:r>
              <a:rPr sz="2800" spc="-5" dirty="0">
                <a:latin typeface="Times New Roman"/>
                <a:cs typeface="Times New Roman"/>
              </a:rPr>
              <a:t>на уровне  основного </a:t>
            </a:r>
            <a:r>
              <a:rPr sz="2800" spc="-20" dirty="0">
                <a:latin typeface="Times New Roman"/>
                <a:cs typeface="Times New Roman"/>
              </a:rPr>
              <a:t>общего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7999" y="5481523"/>
            <a:ext cx="2086000" cy="137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2" y="119519"/>
            <a:ext cx="1523987" cy="657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28" y="2929623"/>
            <a:ext cx="2894011" cy="1096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3591" y="2346753"/>
            <a:ext cx="49657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5"/>
              </a:lnSpc>
            </a:pPr>
            <a:r>
              <a:rPr sz="3200" b="1" spc="-10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tt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0890" y="171386"/>
            <a:ext cx="5410709" cy="5735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215" marR="640715" indent="-1200150">
              <a:lnSpc>
                <a:spcPct val="100000"/>
              </a:lnSpc>
              <a:spcBef>
                <a:spcPts val="100"/>
              </a:spcBef>
              <a:tabLst>
                <a:tab pos="2226945" algn="l"/>
              </a:tabLst>
            </a:pPr>
            <a:r>
              <a:rPr sz="32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Информацию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по</a:t>
            </a:r>
            <a:r>
              <a:rPr sz="3200" b="1" spc="-125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ГИА  </a:t>
            </a:r>
            <a:r>
              <a:rPr sz="3200" b="1" spc="5" dirty="0" smtClean="0">
                <a:solidFill>
                  <a:srgbClr val="240AE4"/>
                </a:solidFill>
                <a:latin typeface="Times New Roman"/>
                <a:cs typeface="Times New Roman"/>
              </a:rPr>
              <a:t>20</a:t>
            </a:r>
            <a:r>
              <a:rPr lang="ru-RU" sz="3200" b="1" spc="5" dirty="0" smtClean="0">
                <a:solidFill>
                  <a:srgbClr val="240AE4"/>
                </a:solidFill>
                <a:latin typeface="Times New Roman"/>
                <a:cs typeface="Times New Roman"/>
              </a:rPr>
              <a:t>20</a:t>
            </a:r>
            <a:r>
              <a:rPr sz="3200" b="1" spc="5" dirty="0">
                <a:solidFill>
                  <a:srgbClr val="240AE4"/>
                </a:solidFill>
                <a:latin typeface="Times New Roman"/>
                <a:cs typeface="Times New Roman"/>
              </a:rPr>
              <a:t>	</a:t>
            </a:r>
            <a:r>
              <a:rPr sz="3200" b="1" spc="-25" dirty="0">
                <a:solidFill>
                  <a:srgbClr val="240AE4"/>
                </a:solidFill>
                <a:latin typeface="Times New Roman"/>
                <a:cs typeface="Times New Roman"/>
              </a:rPr>
              <a:t>можно  </a:t>
            </a:r>
            <a:r>
              <a:rPr sz="3200" b="1" dirty="0">
                <a:solidFill>
                  <a:srgbClr val="240AE4"/>
                </a:solidFill>
                <a:latin typeface="Times New Roman"/>
                <a:cs typeface="Times New Roman"/>
              </a:rPr>
              <a:t>найти: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95900"/>
              </a:lnSpc>
              <a:spcBef>
                <a:spcPts val="1480"/>
              </a:spcBef>
              <a:tabLst>
                <a:tab pos="509270" algn="l"/>
              </a:tabLst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h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tt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p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: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//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мин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о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б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р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н</a:t>
            </a:r>
            <a:r>
              <a:rPr sz="32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а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у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ки.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р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ф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http://fipi.ru/ 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http://</a:t>
            </a:r>
            <a:r>
              <a:rPr sz="3200" b="1" u="heavy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www.rustest.ru</a:t>
            </a:r>
            <a:r>
              <a:rPr sz="1800" u="heavy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/</a:t>
            </a:r>
            <a:endParaRPr lang="ru-RU" dirty="0">
              <a:latin typeface="Arial"/>
              <a:cs typeface="Arial"/>
            </a:endParaRPr>
          </a:p>
          <a:p>
            <a:pPr marL="12700" marR="5080">
              <a:lnSpc>
                <a:spcPct val="195900"/>
              </a:lnSpc>
              <a:spcBef>
                <a:spcPts val="1480"/>
              </a:spcBef>
              <a:tabLst>
                <a:tab pos="509270" algn="l"/>
              </a:tabLst>
            </a:pPr>
            <a:r>
              <a:rPr lang="en-US"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https://school.tver.ru/school/52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324" y="1706003"/>
            <a:ext cx="3887785" cy="1223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402" y="5090324"/>
            <a:ext cx="2232009" cy="655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267" y="4012819"/>
            <a:ext cx="1223954" cy="936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958" y="387535"/>
            <a:ext cx="68433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5"/>
              </a:spcBef>
            </a:pPr>
            <a:r>
              <a:rPr sz="3200" dirty="0">
                <a:solidFill>
                  <a:srgbClr val="240AE4"/>
                </a:solidFill>
              </a:rPr>
              <a:t>Формы проведения</a:t>
            </a:r>
            <a:r>
              <a:rPr sz="3200" spc="-6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государственной</a:t>
            </a:r>
            <a:endParaRPr sz="3200"/>
          </a:p>
          <a:p>
            <a:pPr marL="2222500">
              <a:lnSpc>
                <a:spcPct val="100000"/>
              </a:lnSpc>
            </a:pPr>
            <a:r>
              <a:rPr sz="3200" dirty="0">
                <a:solidFill>
                  <a:srgbClr val="240AE4"/>
                </a:solidFill>
              </a:rPr>
              <a:t>итоговой</a:t>
            </a:r>
            <a:r>
              <a:rPr sz="3200" spc="-40" dirty="0">
                <a:solidFill>
                  <a:srgbClr val="240AE4"/>
                </a:solidFill>
              </a:rPr>
              <a:t> </a:t>
            </a:r>
            <a:r>
              <a:rPr sz="3200" dirty="0">
                <a:solidFill>
                  <a:srgbClr val="240AE4"/>
                </a:solidFill>
              </a:rPr>
              <a:t>аттестации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691" y="1550503"/>
            <a:ext cx="8385175" cy="324421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825"/>
              </a:spcBef>
              <a:buClr>
                <a:srgbClr val="FF3300"/>
              </a:buClr>
              <a:buSzPct val="116071"/>
              <a:buFont typeface="Wingdings"/>
              <a:buChar char=""/>
              <a:tabLst>
                <a:tab pos="448945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Государственный </a:t>
            </a:r>
            <a:r>
              <a:rPr sz="2800" b="1" spc="-15" dirty="0">
                <a:latin typeface="Times New Roman"/>
                <a:cs typeface="Times New Roman"/>
              </a:rPr>
              <a:t>выпускной </a:t>
            </a:r>
            <a:r>
              <a:rPr sz="2800" b="1" spc="-10" dirty="0">
                <a:latin typeface="Times New Roman"/>
                <a:cs typeface="Times New Roman"/>
              </a:rPr>
              <a:t>экзамен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9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ГВЭ</a:t>
            </a:r>
            <a:endParaRPr sz="3200">
              <a:latin typeface="Times New Roman"/>
              <a:cs typeface="Times New Roman"/>
            </a:endParaRPr>
          </a:p>
          <a:p>
            <a:pPr marL="86995" marR="5080" indent="1270" algn="just">
              <a:lnSpc>
                <a:spcPct val="99900"/>
              </a:lnSpc>
              <a:spcBef>
                <a:spcPts val="630"/>
              </a:spcBef>
            </a:pPr>
            <a:r>
              <a:rPr sz="2800" spc="-5" dirty="0">
                <a:latin typeface="Arial"/>
                <a:cs typeface="Arial"/>
              </a:rPr>
              <a:t>форма </a:t>
            </a:r>
            <a:r>
              <a:rPr sz="2800" spc="-20" dirty="0">
                <a:latin typeface="Arial"/>
                <a:cs typeface="Arial"/>
              </a:rPr>
              <a:t>аттестации </a:t>
            </a:r>
            <a:r>
              <a:rPr sz="2800" spc="-15" dirty="0">
                <a:latin typeface="Arial"/>
                <a:cs typeface="Arial"/>
              </a:rPr>
              <a:t>предусмотрена </a:t>
            </a:r>
            <a:r>
              <a:rPr sz="2800" spc="-5" dirty="0">
                <a:latin typeface="Arial"/>
                <a:cs typeface="Arial"/>
              </a:rPr>
              <a:t>для  </a:t>
            </a:r>
            <a:r>
              <a:rPr sz="2800" dirty="0">
                <a:latin typeface="Arial"/>
                <a:cs typeface="Arial"/>
              </a:rPr>
              <a:t>девятиклассников, </a:t>
            </a:r>
            <a:r>
              <a:rPr sz="2800" spc="-10" dirty="0">
                <a:latin typeface="Arial"/>
                <a:cs typeface="Arial"/>
              </a:rPr>
              <a:t>которые </a:t>
            </a:r>
            <a:r>
              <a:rPr sz="2800" spc="-20" dirty="0">
                <a:latin typeface="Arial"/>
                <a:cs typeface="Arial"/>
              </a:rPr>
              <a:t>имеют </a:t>
            </a:r>
            <a:r>
              <a:rPr sz="2800" spc="-5" dirty="0">
                <a:latin typeface="Arial"/>
                <a:cs typeface="Arial"/>
              </a:rPr>
              <a:t>инвалидность  или </a:t>
            </a:r>
            <a:r>
              <a:rPr sz="2800" spc="-20" dirty="0">
                <a:latin typeface="Arial"/>
                <a:cs typeface="Arial"/>
              </a:rPr>
              <a:t>отставание </a:t>
            </a:r>
            <a:r>
              <a:rPr sz="2800" spc="-5" dirty="0">
                <a:latin typeface="Arial"/>
                <a:cs typeface="Arial"/>
              </a:rPr>
              <a:t>в </a:t>
            </a:r>
            <a:r>
              <a:rPr sz="2800" dirty="0">
                <a:latin typeface="Arial"/>
                <a:cs typeface="Arial"/>
              </a:rPr>
              <a:t>психическом </a:t>
            </a:r>
            <a:r>
              <a:rPr sz="2800" spc="-5" dirty="0">
                <a:latin typeface="Arial"/>
                <a:cs typeface="Arial"/>
              </a:rPr>
              <a:t>или </a:t>
            </a:r>
            <a:r>
              <a:rPr sz="2800" dirty="0">
                <a:latin typeface="Arial"/>
                <a:cs typeface="Arial"/>
              </a:rPr>
              <a:t>физическом  </a:t>
            </a:r>
            <a:r>
              <a:rPr sz="2800" spc="-5" dirty="0">
                <a:latin typeface="Arial"/>
                <a:cs typeface="Arial"/>
              </a:rPr>
              <a:t>развитии; </a:t>
            </a:r>
            <a:r>
              <a:rPr sz="2800" spc="-15" dirty="0">
                <a:latin typeface="Arial"/>
                <a:cs typeface="Arial"/>
              </a:rPr>
              <a:t>правонарушителей, </a:t>
            </a:r>
            <a:r>
              <a:rPr sz="2800" spc="-5" dirty="0">
                <a:latin typeface="Arial"/>
                <a:cs typeface="Arial"/>
              </a:rPr>
              <a:t>содержащихся в  колониях; </a:t>
            </a:r>
            <a:r>
              <a:rPr sz="2800" dirty="0">
                <a:latin typeface="Arial"/>
                <a:cs typeface="Arial"/>
              </a:rPr>
              <a:t>учеников 9-х </a:t>
            </a:r>
            <a:r>
              <a:rPr sz="2800" spc="5" dirty="0">
                <a:latin typeface="Arial"/>
                <a:cs typeface="Arial"/>
              </a:rPr>
              <a:t>классов, </a:t>
            </a:r>
            <a:r>
              <a:rPr sz="2800" spc="-10" dirty="0">
                <a:latin typeface="Arial"/>
                <a:cs typeface="Arial"/>
              </a:rPr>
              <a:t>которые  </a:t>
            </a:r>
            <a:r>
              <a:rPr sz="2800" spc="-15" dirty="0">
                <a:latin typeface="Arial"/>
                <a:cs typeface="Arial"/>
              </a:rPr>
              <a:t>получили </a:t>
            </a:r>
            <a:r>
              <a:rPr sz="2800" spc="-10" dirty="0">
                <a:latin typeface="Arial"/>
                <a:cs typeface="Arial"/>
              </a:rPr>
              <a:t>среднее </a:t>
            </a:r>
            <a:r>
              <a:rPr sz="2800" spc="-15" dirty="0">
                <a:latin typeface="Arial"/>
                <a:cs typeface="Arial"/>
              </a:rPr>
              <a:t>образование </a:t>
            </a:r>
            <a:r>
              <a:rPr sz="2800" spc="-5" dirty="0">
                <a:latin typeface="Arial"/>
                <a:cs typeface="Arial"/>
              </a:rPr>
              <a:t>за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рубежом.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3729" y="641546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3387" y="4804752"/>
            <a:ext cx="2632018" cy="1428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689" y="862202"/>
            <a:ext cx="6875145" cy="529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180975" algn="ctr">
              <a:lnSpc>
                <a:spcPct val="12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СРОКИ ПРОВЕДЕНИЯ</a:t>
            </a:r>
            <a:r>
              <a:rPr sz="3600" b="1" spc="-40" dirty="0">
                <a:solidFill>
                  <a:srgbClr val="240AE4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240AE4"/>
                </a:solidFill>
                <a:latin typeface="Times New Roman"/>
                <a:cs typeface="Times New Roman"/>
              </a:rPr>
              <a:t>ГИА-9  </a:t>
            </a:r>
            <a:r>
              <a:rPr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20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19</a:t>
            </a:r>
            <a:r>
              <a:rPr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-20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20</a:t>
            </a:r>
            <a:endParaRPr sz="3600" dirty="0">
              <a:latin typeface="Times New Roman"/>
              <a:cs typeface="Times New Roman"/>
            </a:endParaRPr>
          </a:p>
          <a:p>
            <a:pPr marL="417195" marR="412115" algn="ctr">
              <a:lnSpc>
                <a:spcPct val="120000"/>
              </a:lnSpc>
            </a:pPr>
            <a:r>
              <a:rPr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Сроки </a:t>
            </a: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3600" b="1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итогового  собеседования </a:t>
            </a:r>
            <a:r>
              <a:rPr sz="3600" b="1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русскому  языку:</a:t>
            </a:r>
            <a:endParaRPr sz="3600" dirty="0">
              <a:latin typeface="Times New Roman"/>
              <a:cs typeface="Times New Roman"/>
            </a:endParaRPr>
          </a:p>
          <a:p>
            <a:pPr marL="12700" marR="5080" indent="554355">
              <a:lnSpc>
                <a:spcPct val="120000"/>
              </a:lnSpc>
            </a:pP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2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февраля </a:t>
            </a:r>
            <a:r>
              <a:rPr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основной </a:t>
            </a:r>
            <a:r>
              <a:rPr sz="3600" b="1" spc="-5" dirty="0" err="1">
                <a:solidFill>
                  <a:srgbClr val="7030A0"/>
                </a:solidFill>
                <a:latin typeface="Times New Roman"/>
                <a:cs typeface="Times New Roman"/>
              </a:rPr>
              <a:t>этап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марта </a:t>
            </a:r>
            <a:r>
              <a:rPr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дополнительный</a:t>
            </a:r>
            <a:r>
              <a:rPr sz="3600" b="1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этап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18</a:t>
            </a:r>
            <a:r>
              <a:rPr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мая </a:t>
            </a:r>
            <a:r>
              <a:rPr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дополнительный</a:t>
            </a:r>
            <a:r>
              <a:rPr sz="3600" b="1" spc="-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этап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9" y="119519"/>
            <a:ext cx="1504948" cy="65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5050" y="1704975"/>
            <a:ext cx="15240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306" y="894848"/>
            <a:ext cx="7232015" cy="404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" indent="356235">
              <a:lnSpc>
                <a:spcPct val="12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Повторно </a:t>
            </a:r>
            <a:r>
              <a:rPr sz="2000" spc="-5" dirty="0">
                <a:latin typeface="Times New Roman"/>
                <a:cs typeface="Times New Roman"/>
              </a:rPr>
              <a:t>допускаются </a:t>
            </a:r>
            <a:r>
              <a:rPr sz="2000" dirty="0">
                <a:latin typeface="Times New Roman"/>
                <a:cs typeface="Times New Roman"/>
              </a:rPr>
              <a:t>к итоговому собеседованию </a:t>
            </a:r>
            <a:r>
              <a:rPr sz="2000" spc="-5" dirty="0">
                <a:latin typeface="Times New Roman"/>
                <a:cs typeface="Times New Roman"/>
              </a:rPr>
              <a:t>по  </a:t>
            </a:r>
            <a:r>
              <a:rPr sz="2000" dirty="0">
                <a:latin typeface="Times New Roman"/>
                <a:cs typeface="Times New Roman"/>
              </a:rPr>
              <a:t>русскому языку в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дополнительные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сроки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текущем учебном </a:t>
            </a:r>
            <a:r>
              <a:rPr sz="2000" dirty="0">
                <a:latin typeface="Times New Roman"/>
                <a:cs typeface="Times New Roman"/>
              </a:rPr>
              <a:t>году  </a:t>
            </a:r>
            <a:r>
              <a:rPr sz="2000" spc="-5" dirty="0">
                <a:latin typeface="Times New Roman"/>
                <a:cs typeface="Times New Roman"/>
              </a:rPr>
              <a:t>следующие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обучающиеся: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buChar char="-"/>
              <a:tabLst>
                <a:tab pos="159385" algn="l"/>
              </a:tabLst>
            </a:pPr>
            <a:r>
              <a:rPr sz="2000" b="1" dirty="0">
                <a:latin typeface="Times New Roman"/>
                <a:cs typeface="Times New Roman"/>
              </a:rPr>
              <a:t>получившие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итоговому собеседованию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русскому</a:t>
            </a:r>
            <a:r>
              <a:rPr sz="2000" b="1" spc="-1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языку  неудовлетворительный </a:t>
            </a:r>
            <a:r>
              <a:rPr sz="2000" b="1" dirty="0">
                <a:latin typeface="Times New Roman"/>
                <a:cs typeface="Times New Roman"/>
              </a:rPr>
              <a:t>результат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(«незачет»);</a:t>
            </a:r>
            <a:endParaRPr sz="2000">
              <a:latin typeface="Times New Roman"/>
              <a:cs typeface="Times New Roman"/>
            </a:endParaRPr>
          </a:p>
          <a:p>
            <a:pPr marL="12700" marR="110489">
              <a:lnSpc>
                <a:spcPct val="120000"/>
              </a:lnSpc>
              <a:buChar char="-"/>
              <a:tabLst>
                <a:tab pos="159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не явившиеся на </a:t>
            </a:r>
            <a:r>
              <a:rPr sz="2000" b="1" dirty="0">
                <a:latin typeface="Times New Roman"/>
                <a:cs typeface="Times New Roman"/>
              </a:rPr>
              <a:t>итоговое собеседование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русскому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языку  по </a:t>
            </a:r>
            <a:r>
              <a:rPr sz="2000" b="1" dirty="0">
                <a:latin typeface="Times New Roman"/>
                <a:cs typeface="Times New Roman"/>
              </a:rPr>
              <a:t>уважительным </a:t>
            </a:r>
            <a:r>
              <a:rPr sz="2000" b="1" spc="-5" dirty="0">
                <a:latin typeface="Times New Roman"/>
                <a:cs typeface="Times New Roman"/>
              </a:rPr>
              <a:t>причинам </a:t>
            </a:r>
            <a:r>
              <a:rPr sz="2000" b="1" dirty="0">
                <a:latin typeface="Times New Roman"/>
                <a:cs typeface="Times New Roman"/>
              </a:rPr>
              <a:t>(болезнь или </a:t>
            </a:r>
            <a:r>
              <a:rPr sz="2000" b="1" spc="-5" dirty="0">
                <a:latin typeface="Times New Roman"/>
                <a:cs typeface="Times New Roman"/>
              </a:rPr>
              <a:t>иные  обстоятельства), подтвержденным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документально;</a:t>
            </a:r>
            <a:endParaRPr sz="2000">
              <a:latin typeface="Times New Roman"/>
              <a:cs typeface="Times New Roman"/>
            </a:endParaRPr>
          </a:p>
          <a:p>
            <a:pPr marL="12700" marR="140335">
              <a:lnSpc>
                <a:spcPct val="120000"/>
              </a:lnSpc>
              <a:buChar char="-"/>
              <a:tabLst>
                <a:tab pos="159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не завершившие </a:t>
            </a:r>
            <a:r>
              <a:rPr sz="2000" b="1" dirty="0">
                <a:latin typeface="Times New Roman"/>
                <a:cs typeface="Times New Roman"/>
              </a:rPr>
              <a:t>итоговое собеседование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русскому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языку  по </a:t>
            </a:r>
            <a:r>
              <a:rPr sz="2000" b="1" dirty="0">
                <a:latin typeface="Times New Roman"/>
                <a:cs typeface="Times New Roman"/>
              </a:rPr>
              <a:t>уважительным </a:t>
            </a:r>
            <a:r>
              <a:rPr sz="2000" b="1" spc="-5" dirty="0">
                <a:latin typeface="Times New Roman"/>
                <a:cs typeface="Times New Roman"/>
              </a:rPr>
              <a:t>причинам </a:t>
            </a:r>
            <a:r>
              <a:rPr sz="2000" b="1" dirty="0">
                <a:latin typeface="Times New Roman"/>
                <a:cs typeface="Times New Roman"/>
              </a:rPr>
              <a:t>(болезнь или </a:t>
            </a:r>
            <a:r>
              <a:rPr sz="2000" b="1" spc="-5" dirty="0">
                <a:latin typeface="Times New Roman"/>
                <a:cs typeface="Times New Roman"/>
              </a:rPr>
              <a:t>иные  обстоятельства), подтвержденным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документально.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9" y="119519"/>
            <a:ext cx="1504948" cy="65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4762" y="4729162"/>
            <a:ext cx="1519237" cy="152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0280" y="27622"/>
            <a:ext cx="5796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Порядок </a:t>
            </a:r>
            <a:r>
              <a:rPr sz="3600" spc="-25" dirty="0">
                <a:solidFill>
                  <a:srgbClr val="FF0000"/>
                </a:solidFill>
              </a:rPr>
              <a:t>проведения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ГИА-9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11994" y="669925"/>
            <a:ext cx="7796205" cy="58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2111" y="555572"/>
            <a:ext cx="2700297" cy="141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2111" y="1188710"/>
            <a:ext cx="2700297" cy="301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032" y="694626"/>
            <a:ext cx="7704092" cy="492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5650" y="692150"/>
            <a:ext cx="7704455" cy="492125"/>
          </a:xfrm>
          <a:prstGeom prst="rect">
            <a:avLst/>
          </a:prstGeom>
          <a:ln w="9905">
            <a:solidFill>
              <a:srgbClr val="4A7E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10"/>
              </a:lnSpc>
            </a:pPr>
            <a:r>
              <a:rPr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20</a:t>
            </a:r>
            <a:r>
              <a:rPr lang="ru-RU"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19</a:t>
            </a:r>
            <a:r>
              <a:rPr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/20</a:t>
            </a:r>
            <a:r>
              <a:rPr lang="ru-RU" sz="3200" b="1" spc="-5" dirty="0" smtClean="0">
                <a:solidFill>
                  <a:srgbClr val="333399"/>
                </a:solidFill>
                <a:latin typeface="Cambria"/>
                <a:cs typeface="Cambria"/>
              </a:rPr>
              <a:t>20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93898" y="1339714"/>
            <a:ext cx="2838447" cy="461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994" y="1816089"/>
            <a:ext cx="7796205" cy="493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6659" y="1611223"/>
            <a:ext cx="6391262" cy="231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6659" y="2245995"/>
            <a:ext cx="6391262" cy="406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032" y="1840715"/>
            <a:ext cx="7704092" cy="4015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650" y="1838325"/>
            <a:ext cx="7704455" cy="403225"/>
          </a:xfrm>
          <a:custGeom>
            <a:avLst/>
            <a:gdLst/>
            <a:ahLst/>
            <a:cxnLst/>
            <a:rect l="l" t="t" r="r" b="b"/>
            <a:pathLst>
              <a:path w="7704455" h="403225">
                <a:moveTo>
                  <a:pt x="0" y="0"/>
                </a:moveTo>
                <a:lnTo>
                  <a:pt x="7704137" y="0"/>
                </a:lnTo>
                <a:lnTo>
                  <a:pt x="7704137" y="402844"/>
                </a:lnTo>
                <a:lnTo>
                  <a:pt x="0" y="40284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250" y="3460750"/>
            <a:ext cx="6532880" cy="1912620"/>
          </a:xfrm>
          <a:custGeom>
            <a:avLst/>
            <a:gdLst/>
            <a:ahLst/>
            <a:cxnLst/>
            <a:rect l="l" t="t" r="r" b="b"/>
            <a:pathLst>
              <a:path w="6532880" h="1912620">
                <a:moveTo>
                  <a:pt x="0" y="0"/>
                </a:moveTo>
                <a:lnTo>
                  <a:pt x="6532626" y="0"/>
                </a:lnTo>
                <a:lnTo>
                  <a:pt x="6532626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5250" y="2884487"/>
            <a:ext cx="6532880" cy="417830"/>
          </a:xfrm>
          <a:custGeom>
            <a:avLst/>
            <a:gdLst/>
            <a:ahLst/>
            <a:cxnLst/>
            <a:rect l="l" t="t" r="r" b="b"/>
            <a:pathLst>
              <a:path w="6532880" h="417829">
                <a:moveTo>
                  <a:pt x="0" y="0"/>
                </a:moveTo>
                <a:lnTo>
                  <a:pt x="6532308" y="0"/>
                </a:lnTo>
                <a:lnTo>
                  <a:pt x="6532308" y="417258"/>
                </a:lnTo>
                <a:lnTo>
                  <a:pt x="0" y="417258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287" y="5410200"/>
            <a:ext cx="8425180" cy="903605"/>
          </a:xfrm>
          <a:custGeom>
            <a:avLst/>
            <a:gdLst/>
            <a:ahLst/>
            <a:cxnLst/>
            <a:rect l="l" t="t" r="r" b="b"/>
            <a:pathLst>
              <a:path w="8425180" h="903604">
                <a:moveTo>
                  <a:pt x="0" y="0"/>
                </a:moveTo>
                <a:lnTo>
                  <a:pt x="8424862" y="0"/>
                </a:lnTo>
                <a:lnTo>
                  <a:pt x="8424862" y="903287"/>
                </a:lnTo>
                <a:lnTo>
                  <a:pt x="0" y="903287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9400" y="1730375"/>
            <a:ext cx="7647305" cy="4577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200" b="1" i="1" spc="-5" dirty="0">
                <a:solidFill>
                  <a:srgbClr val="FF0000"/>
                </a:solidFill>
                <a:latin typeface="Cambria"/>
                <a:cs typeface="Cambria"/>
              </a:rPr>
              <a:t>Обязательные</a:t>
            </a:r>
            <a:r>
              <a:rPr sz="3200" b="1" i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mbria"/>
                <a:cs typeface="Cambria"/>
              </a:rPr>
              <a:t>предметы:  </a:t>
            </a:r>
            <a:r>
              <a:rPr sz="3200" b="1" i="1" spc="-10" dirty="0">
                <a:solidFill>
                  <a:srgbClr val="333399"/>
                </a:solidFill>
                <a:latin typeface="Cambria"/>
                <a:cs typeface="Cambria"/>
              </a:rPr>
              <a:t>русский </a:t>
            </a:r>
            <a:r>
              <a:rPr sz="3200" b="1" i="1" spc="-5" dirty="0">
                <a:solidFill>
                  <a:srgbClr val="333399"/>
                </a:solidFill>
                <a:latin typeface="Cambria"/>
                <a:cs typeface="Cambria"/>
              </a:rPr>
              <a:t>язык </a:t>
            </a:r>
            <a:r>
              <a:rPr sz="3200" b="1" i="1" dirty="0">
                <a:solidFill>
                  <a:srgbClr val="333399"/>
                </a:solidFill>
                <a:latin typeface="Cambria"/>
                <a:cs typeface="Cambria"/>
              </a:rPr>
              <a:t>(2 </a:t>
            </a:r>
            <a:r>
              <a:rPr sz="3200" b="1" i="1" spc="-5" dirty="0">
                <a:solidFill>
                  <a:srgbClr val="333399"/>
                </a:solidFill>
                <a:latin typeface="Cambria"/>
                <a:cs typeface="Cambria"/>
              </a:rPr>
              <a:t>этапа) </a:t>
            </a:r>
            <a:r>
              <a:rPr sz="3200" b="1" i="1" dirty="0">
                <a:solidFill>
                  <a:srgbClr val="333399"/>
                </a:solidFill>
                <a:latin typeface="Cambria"/>
                <a:cs typeface="Cambria"/>
              </a:rPr>
              <a:t>и  </a:t>
            </a:r>
            <a:r>
              <a:rPr sz="3200" b="1" i="1" spc="-10" dirty="0">
                <a:solidFill>
                  <a:srgbClr val="333399"/>
                </a:solidFill>
                <a:latin typeface="Cambria"/>
                <a:cs typeface="Cambria"/>
              </a:rPr>
              <a:t>математика</a:t>
            </a:r>
            <a:endParaRPr sz="3200">
              <a:latin typeface="Cambria"/>
              <a:cs typeface="Cambria"/>
            </a:endParaRPr>
          </a:p>
          <a:p>
            <a:pPr marL="1365885">
              <a:lnSpc>
                <a:spcPct val="100000"/>
              </a:lnSpc>
              <a:spcBef>
                <a:spcPts val="300"/>
              </a:spcBef>
            </a:pPr>
            <a:r>
              <a:rPr sz="3200" b="1" i="1" dirty="0">
                <a:solidFill>
                  <a:srgbClr val="C00000"/>
                </a:solidFill>
                <a:latin typeface="Cambria"/>
                <a:cs typeface="Cambria"/>
              </a:rPr>
              <a:t>2 </a:t>
            </a:r>
            <a:r>
              <a:rPr sz="3200" b="1" i="1" spc="-5" dirty="0">
                <a:solidFill>
                  <a:srgbClr val="C00000"/>
                </a:solidFill>
                <a:latin typeface="Cambria"/>
                <a:cs typeface="Cambria"/>
              </a:rPr>
              <a:t>предмета по</a:t>
            </a:r>
            <a:r>
              <a:rPr sz="3200" b="1" i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C00000"/>
                </a:solidFill>
                <a:latin typeface="Cambria"/>
                <a:cs typeface="Cambria"/>
              </a:rPr>
              <a:t>выбору</a:t>
            </a:r>
            <a:endParaRPr sz="3200">
              <a:latin typeface="Cambria"/>
              <a:cs typeface="Cambria"/>
            </a:endParaRPr>
          </a:p>
          <a:p>
            <a:pPr marL="910590" marR="1421130" indent="-2540"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333399"/>
                </a:solidFill>
                <a:latin typeface="Cambria"/>
                <a:cs typeface="Cambria"/>
              </a:rPr>
              <a:t>(физика, </a:t>
            </a:r>
            <a:r>
              <a:rPr sz="2400" dirty="0">
                <a:solidFill>
                  <a:srgbClr val="333399"/>
                </a:solidFill>
                <a:latin typeface="Cambria"/>
                <a:cs typeface="Cambria"/>
              </a:rPr>
              <a:t>химия, </a:t>
            </a:r>
            <a:r>
              <a:rPr sz="2400" spc="-5" dirty="0">
                <a:solidFill>
                  <a:srgbClr val="333399"/>
                </a:solidFill>
                <a:latin typeface="Cambria"/>
                <a:cs typeface="Cambria"/>
              </a:rPr>
              <a:t>биология, история,  география, информатика </a:t>
            </a:r>
            <a:r>
              <a:rPr sz="2400" dirty="0">
                <a:solidFill>
                  <a:srgbClr val="333399"/>
                </a:solidFill>
                <a:latin typeface="Cambria"/>
                <a:cs typeface="Cambria"/>
              </a:rPr>
              <a:t>и </a:t>
            </a:r>
            <a:r>
              <a:rPr sz="2400" spc="-70" dirty="0">
                <a:solidFill>
                  <a:srgbClr val="333399"/>
                </a:solidFill>
                <a:latin typeface="Cambria"/>
                <a:cs typeface="Cambria"/>
              </a:rPr>
              <a:t>ИКТ,  </a:t>
            </a:r>
            <a:r>
              <a:rPr sz="2400" spc="-5" dirty="0">
                <a:solidFill>
                  <a:srgbClr val="333399"/>
                </a:solidFill>
                <a:latin typeface="Cambria"/>
                <a:cs typeface="Cambria"/>
              </a:rPr>
              <a:t>иностранные языки, обществознание,  </a:t>
            </a:r>
            <a:r>
              <a:rPr sz="2400" dirty="0">
                <a:solidFill>
                  <a:srgbClr val="333399"/>
                </a:solidFill>
                <a:latin typeface="Cambria"/>
                <a:cs typeface="Cambria"/>
              </a:rPr>
              <a:t>литература)</a:t>
            </a:r>
            <a:endParaRPr sz="2400">
              <a:latin typeface="Cambria"/>
              <a:cs typeface="Cambria"/>
            </a:endParaRPr>
          </a:p>
          <a:p>
            <a:pPr marL="1068705" marR="5080" indent="-1056640">
              <a:lnSpc>
                <a:spcPct val="100000"/>
              </a:lnSpc>
              <a:spcBef>
                <a:spcPts val="1935"/>
              </a:spcBef>
              <a:tabLst>
                <a:tab pos="7235190" algn="l"/>
              </a:tabLst>
            </a:pPr>
            <a:r>
              <a:rPr sz="2800" b="1" i="1" spc="-35" dirty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тт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ес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тат</a:t>
            </a:r>
            <a:r>
              <a:rPr sz="2800" b="1" i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=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Cambria"/>
                <a:cs typeface="Cambria"/>
              </a:rPr>
              <a:t>у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спеш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н</a:t>
            </a:r>
            <a:r>
              <a:rPr sz="2800" b="1" i="1" dirty="0">
                <a:solidFill>
                  <a:srgbClr val="C00000"/>
                </a:solidFill>
                <a:latin typeface="Cambria"/>
                <a:cs typeface="Cambria"/>
              </a:rPr>
              <a:t>ы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е</a:t>
            </a:r>
            <a:r>
              <a:rPr sz="2800" b="1" i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ре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з</a:t>
            </a:r>
            <a:r>
              <a:rPr sz="2800" b="1" i="1" spc="-180" dirty="0">
                <a:solidFill>
                  <a:srgbClr val="C00000"/>
                </a:solidFill>
                <a:latin typeface="Cambria"/>
                <a:cs typeface="Cambria"/>
              </a:rPr>
              <a:t>у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л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ь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таты</a:t>
            </a:r>
            <a:r>
              <a:rPr sz="28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ГИ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2800" b="1" i="1" dirty="0">
                <a:solidFill>
                  <a:srgbClr val="C00000"/>
                </a:solidFill>
                <a:latin typeface="Cambria"/>
                <a:cs typeface="Cambria"/>
              </a:rPr>
              <a:t>	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по  </a:t>
            </a:r>
            <a:r>
              <a:rPr sz="2800" b="1" i="1" spc="-5" dirty="0">
                <a:solidFill>
                  <a:srgbClr val="C00000"/>
                </a:solidFill>
                <a:latin typeface="Cambria"/>
                <a:cs typeface="Cambria"/>
              </a:rPr>
              <a:t>4 (четырем) учебным</a:t>
            </a:r>
            <a:r>
              <a:rPr sz="28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660" y="2028748"/>
            <a:ext cx="2082784" cy="2546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044" y="587311"/>
            <a:ext cx="69926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9990" marR="5080" indent="-244792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Участники </a:t>
            </a:r>
            <a:r>
              <a:rPr sz="3200" spc="-20" dirty="0"/>
              <a:t>государственной </a:t>
            </a:r>
            <a:r>
              <a:rPr sz="3200" spc="-30" dirty="0"/>
              <a:t>итоговой  </a:t>
            </a:r>
            <a:r>
              <a:rPr sz="3200" dirty="0"/>
              <a:t>аттестации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41044" y="1616011"/>
            <a:ext cx="7217156" cy="411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К ГИА </a:t>
            </a:r>
            <a:r>
              <a:rPr sz="2400" b="1" spc="-15" dirty="0">
                <a:latin typeface="Times New Roman"/>
                <a:cs typeface="Times New Roman"/>
              </a:rPr>
              <a:t>допускаются </a:t>
            </a:r>
            <a:r>
              <a:rPr sz="2400" b="1" spc="-10" dirty="0">
                <a:latin typeface="Times New Roman"/>
                <a:cs typeface="Times New Roman"/>
              </a:rPr>
              <a:t>обучающиеся,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имеющие</a:t>
            </a:r>
            <a:endParaRPr sz="2400" dirty="0">
              <a:latin typeface="Times New Roman"/>
              <a:cs typeface="Times New Roman"/>
            </a:endParaRPr>
          </a:p>
          <a:p>
            <a:pPr marL="2459990" marR="385445">
              <a:lnSpc>
                <a:spcPct val="100000"/>
              </a:lnSpc>
            </a:pPr>
            <a:r>
              <a:rPr sz="2400" b="1" spc="-30" dirty="0">
                <a:latin typeface="Times New Roman"/>
                <a:cs typeface="Times New Roman"/>
              </a:rPr>
              <a:t>годовые </a:t>
            </a:r>
            <a:r>
              <a:rPr sz="2400" b="1" spc="-10" dirty="0">
                <a:latin typeface="Times New Roman"/>
                <a:cs typeface="Times New Roman"/>
              </a:rPr>
              <a:t>отметки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всем 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учебным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учебного  </a:t>
            </a:r>
            <a:r>
              <a:rPr sz="2400" b="1" spc="-5" dirty="0">
                <a:latin typeface="Times New Roman"/>
                <a:cs typeface="Times New Roman"/>
              </a:rPr>
              <a:t>плана за </a:t>
            </a:r>
            <a:r>
              <a:rPr sz="2400" b="1" dirty="0">
                <a:solidFill>
                  <a:srgbClr val="7030A0"/>
                </a:solidFill>
                <a:latin typeface="Times New Roman"/>
                <a:cs typeface="Times New Roman"/>
              </a:rPr>
              <a:t>9 </a:t>
            </a:r>
            <a:r>
              <a:rPr sz="24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класс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ниже</a:t>
            </a:r>
            <a:endParaRPr sz="2400" dirty="0">
              <a:latin typeface="Times New Roman"/>
              <a:cs typeface="Times New Roman"/>
            </a:endParaRPr>
          </a:p>
          <a:p>
            <a:pPr marL="2459990" marR="5080">
              <a:lnSpc>
                <a:spcPct val="100800"/>
              </a:lnSpc>
              <a:spcBef>
                <a:spcPts val="113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3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32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удовлетворительно)</a:t>
            </a:r>
            <a:r>
              <a:rPr sz="3200" b="1" i="1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  </a:t>
            </a:r>
            <a:r>
              <a:rPr sz="32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получившие зачет </a:t>
            </a:r>
            <a:r>
              <a:rPr sz="3200" b="1" i="1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3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 </a:t>
            </a:r>
            <a:r>
              <a:rPr sz="3200" b="1" i="1" dirty="0" err="1" smtClean="0">
                <a:latin typeface="Times New Roman"/>
                <a:cs typeface="Times New Roman"/>
              </a:rPr>
              <a:t>устной</a:t>
            </a:r>
            <a:r>
              <a:rPr sz="3200" b="1" i="1" dirty="0" smtClean="0">
                <a:latin typeface="Times New Roman"/>
                <a:cs typeface="Times New Roman"/>
              </a:rPr>
              <a:t> </a:t>
            </a:r>
            <a:r>
              <a:rPr sz="3200" b="1" i="1" dirty="0" err="1" smtClean="0">
                <a:latin typeface="Times New Roman"/>
                <a:cs typeface="Times New Roman"/>
              </a:rPr>
              <a:t>части</a:t>
            </a:r>
            <a:r>
              <a:rPr lang="ru-RU" sz="3200" b="1" i="1" dirty="0" smtClean="0">
                <a:latin typeface="Times New Roman"/>
                <a:cs typeface="Times New Roman"/>
              </a:rPr>
              <a:t> (собеседовании)</a:t>
            </a:r>
            <a:r>
              <a:rPr sz="3200" b="1" i="1" dirty="0" smtClean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экзамена  по </a:t>
            </a:r>
            <a:r>
              <a:rPr sz="3200" b="1" i="1" spc="-35" dirty="0">
                <a:latin typeface="Times New Roman"/>
                <a:cs typeface="Times New Roman"/>
              </a:rPr>
              <a:t>русскому</a:t>
            </a:r>
            <a:r>
              <a:rPr sz="3200" b="1" i="1" spc="-6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языку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2284</Words>
  <Application>Microsoft Office PowerPoint</Application>
  <PresentationFormat>Экран (4:3)</PresentationFormat>
  <Paragraphs>397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Office Theme</vt:lpstr>
      <vt:lpstr>Слайд 1</vt:lpstr>
      <vt:lpstr>Нормативная база</vt:lpstr>
      <vt:lpstr>Слайд 3</vt:lpstr>
      <vt:lpstr>Формы проведения государственной итоговой аттестации</vt:lpstr>
      <vt:lpstr>Формы проведения государственной итоговой аттестации</vt:lpstr>
      <vt:lpstr>Слайд 6</vt:lpstr>
      <vt:lpstr>Слайд 7</vt:lpstr>
      <vt:lpstr>Порядок проведения ГИА-9</vt:lpstr>
      <vt:lpstr>Участники государственной итоговой  аттестации</vt:lpstr>
      <vt:lpstr>СРОКИ ПРОВЕДЕНИЯ ГИА-9  2019-2020</vt:lpstr>
      <vt:lpstr>Положение о порядке и формах проведения  государственной итоговой аттестации по образовательным  программам основного общего образования</vt:lpstr>
      <vt:lpstr>Время начала экзаменов в 9-х классах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Особенности проведения экзаменов ГИА-9 по  отдельным учебным предметам</vt:lpstr>
      <vt:lpstr>Порядок проведения государственной итоговой  аттестации по образовательным программам  основного общего образования</vt:lpstr>
      <vt:lpstr>Порядок проведения государственной итоговой  аттестации по образовательным программам  основного общего образования</vt:lpstr>
      <vt:lpstr>Слайд 21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Утверждение, изменение и (или) аннулирование  результатов государственной итоговой аттестации</vt:lpstr>
      <vt:lpstr>ШКАЛА ОГЭ 2020 год</vt:lpstr>
      <vt:lpstr>ШКАЛА ОГЭ 2020 год</vt:lpstr>
      <vt:lpstr>ШКАЛА ОГЭ 2020 год</vt:lpstr>
      <vt:lpstr>ШКАЛА ОГЭ 2020 год</vt:lpstr>
      <vt:lpstr>ШКАЛА ОГЭ 2020 год</vt:lpstr>
      <vt:lpstr>Рекомендуемые минимальные баллы для отбора в профильные классы</vt:lpstr>
      <vt:lpstr>Проверка экзаменационных работ участников  государственной итоговой аттестации и их оценивание</vt:lpstr>
      <vt:lpstr>Проверка экзаменационных работ участников  государственной итоговой аттестации и их оценивание</vt:lpstr>
      <vt:lpstr>Проверка экзаменационных работ участников  государственной итоговой аттестации и их оценивание</vt:lpstr>
      <vt:lpstr>Утверждение, изменение и (или) аннулирование  результатов государственной итоговой аттестации</vt:lpstr>
      <vt:lpstr>Слайд 40</vt:lpstr>
      <vt:lpstr>Прием и рассмотрение апелляций</vt:lpstr>
      <vt:lpstr>Слайд 42</vt:lpstr>
      <vt:lpstr>Прием и рассмотрение апелляций</vt:lpstr>
      <vt:lpstr>Прием и рассмотрение апелляций</vt:lpstr>
      <vt:lpstr>Утверждение, изменение и (или) аннулирование  результатов государственной итоговой аттестации</vt:lpstr>
      <vt:lpstr>Слайд 46</vt:lpstr>
      <vt:lpstr>Приказ Министерства образования и науки  Российской Федерации от 14 февраля 2014 г. №115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krassmordvinova84@outlook.com</cp:lastModifiedBy>
  <cp:revision>15</cp:revision>
  <cp:lastPrinted>2019-12-19T12:56:53Z</cp:lastPrinted>
  <dcterms:created xsi:type="dcterms:W3CDTF">2018-12-19T09:29:45Z</dcterms:created>
  <dcterms:modified xsi:type="dcterms:W3CDTF">2020-10-15T09:00:24Z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2018-09-24T00:00:00Z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2018-12-19T00:00:00Z</vt:filetime>
  </property>
</Properties>
</file>