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3" r:id="rId5"/>
    <p:sldId id="258" r:id="rId6"/>
    <p:sldId id="264" r:id="rId7"/>
    <p:sldId id="262" r:id="rId8"/>
    <p:sldId id="265" r:id="rId9"/>
    <p:sldId id="25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55576" y="116632"/>
            <a:ext cx="7632848" cy="1008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ahnschrift SemiCondensed" panose="020B0502040204020203" pitchFamily="34" charset="0"/>
              </a:rPr>
              <a:t>Тема: «Свой мир мы строим сами.»</a:t>
            </a:r>
            <a:endParaRPr lang="ru-RU" sz="4000" b="1" dirty="0">
              <a:latin typeface="Bahnschrift Semi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971600" y="5733256"/>
            <a:ext cx="3312368" cy="10081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4703"/>
            <a:ext cx="8784976" cy="57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4941168"/>
            <a:ext cx="446449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МБОУ "</a:t>
            </a:r>
            <a:r>
              <a:rPr lang="ru-RU" sz="2000" b="1" dirty="0" err="1"/>
              <a:t>Ерзовская</a:t>
            </a:r>
            <a:r>
              <a:rPr lang="ru-RU" sz="2000" b="1" dirty="0"/>
              <a:t> СШ имени Героя Советского Союза Гончарова П.А</a:t>
            </a:r>
            <a:r>
              <a:rPr lang="ru-RU" sz="2000" b="1" dirty="0" smtClean="0"/>
              <a:t>.»</a:t>
            </a:r>
          </a:p>
          <a:p>
            <a:r>
              <a:rPr lang="ru-RU" sz="2000" b="1" dirty="0" smtClean="0"/>
              <a:t>Автор: </a:t>
            </a:r>
            <a:r>
              <a:rPr lang="ru-RU" sz="2000" b="1" dirty="0" err="1" smtClean="0"/>
              <a:t>Юлпатова</a:t>
            </a:r>
            <a:r>
              <a:rPr lang="ru-RU" sz="2000" b="1" dirty="0" smtClean="0"/>
              <a:t> Л.П.</a:t>
            </a:r>
          </a:p>
          <a:p>
            <a:r>
              <a:rPr lang="ru-RU" sz="2000" b="1" dirty="0" smtClean="0"/>
              <a:t>Педагог-психолог.</a:t>
            </a:r>
          </a:p>
          <a:p>
            <a:r>
              <a:rPr lang="ru-RU" sz="2000" b="1" dirty="0" smtClean="0"/>
              <a:t>2020г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8101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Формирования системы отношений.</a:t>
            </a:r>
            <a:br>
              <a:rPr lang="ru-RU" sz="3600" b="1" dirty="0" smtClean="0"/>
            </a:br>
            <a:r>
              <a:rPr lang="ru-RU" sz="3600" b="1" dirty="0" smtClean="0"/>
              <a:t>«Свой мир мы строим сами.»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4563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Вывод</a:t>
            </a:r>
            <a:r>
              <a:rPr lang="ru-RU" dirty="0"/>
              <a:t>:</a:t>
            </a:r>
            <a:r>
              <a:rPr lang="ru-RU" dirty="0" smtClean="0"/>
              <a:t> Очень важно учитывать при воспитании личности фактор группы (среда) общения.</a:t>
            </a:r>
          </a:p>
          <a:p>
            <a:pPr marL="0" indent="0">
              <a:buNone/>
            </a:pPr>
            <a:r>
              <a:rPr lang="ru-RU" dirty="0" smtClean="0"/>
              <a:t>Важно заметить достоинства  (талант) и недостатки согласно возрастным кейсам.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72" y="1844824"/>
            <a:ext cx="49267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92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Bahnschrift SemiCondensed" panose="020B0502040204020203" pitchFamily="34" charset="0"/>
              </a:rPr>
              <a:t>Три возрастных кейса.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920880" cy="4525963"/>
          </a:xfrm>
        </p:spPr>
        <p:txBody>
          <a:bodyPr>
            <a:normAutofit fontScale="77500" lnSpcReduction="20000"/>
          </a:bodyPr>
          <a:lstStyle/>
          <a:p>
            <a:pPr marL="514350" indent="-514350" algn="ctr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  Кейс 9-10 лет.</a:t>
            </a:r>
          </a:p>
          <a:p>
            <a:pPr marL="0" indent="0" algn="ctr">
              <a:buNone/>
            </a:pPr>
            <a:r>
              <a:rPr lang="ru-RU" sz="4000" i="1" dirty="0"/>
              <a:t>Психологические особенности </a:t>
            </a:r>
            <a:r>
              <a:rPr lang="ru-RU" sz="4000" i="1" dirty="0" smtClean="0"/>
              <a:t>детей</a:t>
            </a:r>
          </a:p>
          <a:p>
            <a:pPr marL="0" indent="0" algn="ctr">
              <a:buNone/>
            </a:pPr>
            <a:r>
              <a:rPr lang="ru-RU" sz="4000" i="1" dirty="0" smtClean="0"/>
              <a:t> </a:t>
            </a:r>
            <a:r>
              <a:rPr lang="ru-RU" sz="4000" i="1" dirty="0"/>
              <a:t>9</a:t>
            </a:r>
            <a:r>
              <a:rPr lang="ru-RU" sz="4000" i="1" dirty="0" smtClean="0"/>
              <a:t>- 10  </a:t>
            </a:r>
            <a:r>
              <a:rPr lang="ru-RU" sz="4000" i="1" dirty="0"/>
              <a:t>лет. </a:t>
            </a:r>
            <a:endParaRPr lang="ru-RU" sz="4000" i="1" dirty="0" smtClean="0"/>
          </a:p>
          <a:p>
            <a:pPr marL="742950" indent="-742950" algn="ctr">
              <a:buAutoNum type="arabicPeriod" startAt="2"/>
            </a:pPr>
            <a:r>
              <a:rPr lang="ru-RU" sz="4000" b="1" dirty="0" smtClean="0">
                <a:solidFill>
                  <a:srgbClr val="FF0000"/>
                </a:solidFill>
              </a:rPr>
              <a:t>Кейс 10-12лет.</a:t>
            </a:r>
          </a:p>
          <a:p>
            <a:pPr marL="0" indent="0" algn="ctr">
              <a:buNone/>
            </a:pPr>
            <a:r>
              <a:rPr lang="ru-RU" sz="4000" i="1" dirty="0"/>
              <a:t>Психологические особенности детей </a:t>
            </a:r>
            <a:endParaRPr lang="ru-RU" sz="4000" i="1" dirty="0" smtClean="0"/>
          </a:p>
          <a:p>
            <a:pPr marL="0" indent="0" algn="ctr">
              <a:buNone/>
            </a:pPr>
            <a:r>
              <a:rPr lang="ru-RU" sz="4000" i="1" dirty="0" smtClean="0"/>
              <a:t>10- </a:t>
            </a:r>
            <a:r>
              <a:rPr lang="ru-RU" sz="4000" i="1" dirty="0"/>
              <a:t>12  лет. </a:t>
            </a:r>
            <a:endParaRPr lang="ru-RU" sz="4000" i="1" dirty="0" smtClean="0"/>
          </a:p>
          <a:p>
            <a:pPr marL="0" indent="0" algn="ctr">
              <a:buNone/>
            </a:pPr>
            <a:r>
              <a:rPr lang="ru-RU" sz="4000" b="1" dirty="0" smtClean="0"/>
              <a:t>   </a:t>
            </a:r>
            <a:r>
              <a:rPr lang="ru-RU" sz="4000" b="1" dirty="0" smtClean="0">
                <a:solidFill>
                  <a:srgbClr val="FF0000"/>
                </a:solidFill>
              </a:rPr>
              <a:t>3.      Кейс  13-17 лет.</a:t>
            </a:r>
          </a:p>
          <a:p>
            <a:pPr marL="0" indent="0" algn="ctr">
              <a:buNone/>
            </a:pPr>
            <a:r>
              <a:rPr lang="ru-RU" sz="4000" i="1" dirty="0"/>
              <a:t>Психологические особенности </a:t>
            </a:r>
            <a:r>
              <a:rPr lang="ru-RU" sz="4000" i="1" dirty="0" smtClean="0"/>
              <a:t>детей</a:t>
            </a:r>
          </a:p>
          <a:p>
            <a:pPr marL="0" indent="0" algn="ctr">
              <a:buNone/>
            </a:pPr>
            <a:r>
              <a:rPr lang="ru-RU" sz="4000" i="1" dirty="0" smtClean="0"/>
              <a:t> 13- 17  </a:t>
            </a:r>
            <a:r>
              <a:rPr lang="ru-RU" sz="4000" i="1" dirty="0"/>
              <a:t>лет. </a:t>
            </a:r>
          </a:p>
        </p:txBody>
      </p:sp>
    </p:spTree>
    <p:extLst>
      <p:ext uri="{BB962C8B-B14F-4D97-AF65-F5344CB8AC3E}">
        <p14:creationId xmlns:p14="http://schemas.microsoft.com/office/powerpoint/2010/main" val="251620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85821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Идёт </a:t>
            </a:r>
            <a:r>
              <a:rPr lang="ru-RU" dirty="0"/>
              <a:t>развитие теоретического мышления, </a:t>
            </a:r>
            <a:r>
              <a:rPr lang="ru-RU" b="1" i="1" dirty="0"/>
              <a:t>самоанализ</a:t>
            </a:r>
            <a:r>
              <a:rPr lang="ru-RU" dirty="0"/>
              <a:t>, изменяется отношение к окружающим  людям и </a:t>
            </a:r>
            <a:r>
              <a:rPr lang="ru-RU" b="1" i="1" dirty="0"/>
              <a:t>к самому себе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39552" y="260648"/>
            <a:ext cx="8136904" cy="193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latin typeface="Bahnschrift Light SemiCondensed" panose="020B0502040204020203" pitchFamily="34" charset="0"/>
              </a:rPr>
              <a:t>Психологические особенности детей 9-10 лет.</a:t>
            </a:r>
            <a:endParaRPr lang="ru-RU" sz="28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7488832" cy="393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78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1. </a:t>
            </a:r>
            <a:r>
              <a:rPr lang="ru-RU" sz="6600" b="1" dirty="0">
                <a:solidFill>
                  <a:srgbClr val="FF0000"/>
                </a:solidFill>
              </a:rPr>
              <a:t>Кейс </a:t>
            </a:r>
            <a:r>
              <a:rPr lang="ru-RU" sz="6600" b="1" dirty="0" smtClean="0">
                <a:solidFill>
                  <a:srgbClr val="FF0000"/>
                </a:solidFill>
              </a:rPr>
              <a:t>9</a:t>
            </a:r>
            <a:r>
              <a:rPr lang="ru-RU" sz="6600" b="1" dirty="0">
                <a:solidFill>
                  <a:srgbClr val="FF0000"/>
                </a:solidFill>
              </a:rPr>
              <a:t>-</a:t>
            </a:r>
            <a:r>
              <a:rPr lang="ru-RU" sz="6600" b="1" dirty="0" smtClean="0">
                <a:solidFill>
                  <a:srgbClr val="FF0000"/>
                </a:solidFill>
              </a:rPr>
              <a:t>10 </a:t>
            </a:r>
            <a:r>
              <a:rPr lang="ru-RU" sz="6600" b="1" dirty="0">
                <a:solidFill>
                  <a:srgbClr val="FF0000"/>
                </a:solidFill>
              </a:rPr>
              <a:t>лет.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868266"/>
              </p:ext>
            </p:extLst>
          </p:nvPr>
        </p:nvGraphicFramePr>
        <p:xfrm>
          <a:off x="395536" y="1700808"/>
          <a:ext cx="842493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47525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Потребности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Согласно взглядам</a:t>
                      </a:r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Д.Б.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Эльконина</a:t>
                      </a: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там</a:t>
                      </a: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где появляется ориентация на смысл поступка, там и тогда ребенок переходит в новый возраст.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Возможности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Перед ребенком встают новые задачи, проблемы, которые </a:t>
                      </a: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он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вынужден решать (проверка себя и сравнение с другими</a:t>
                      </a: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школе складывается достаточно устойчивый статус ученика.</a:t>
                      </a:r>
                      <a:endParaRPr lang="ru-RU" sz="20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Риски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Плохое обучение.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Нарушения поведения.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Внутренний конфликт.</a:t>
                      </a:r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Зависимость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от социальных сетей.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8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578" y="27320"/>
            <a:ext cx="8229600" cy="18175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Психологические особенности детей 10- </a:t>
            </a:r>
            <a:r>
              <a:rPr lang="ru-RU" b="1" dirty="0" smtClean="0"/>
              <a:t>12  </a:t>
            </a:r>
            <a:r>
              <a:rPr lang="ru-RU" b="1" dirty="0"/>
              <a:t>лет.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571999" y="2174874"/>
            <a:ext cx="4114801" cy="427846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38209"/>
            <a:ext cx="4464496" cy="496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682752" cy="477420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6338"/>
            <a:ext cx="3960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dirty="0" smtClean="0"/>
              <a:t>Ребёнок </a:t>
            </a:r>
            <a:r>
              <a:rPr lang="ru-RU" sz="2000" b="1" dirty="0"/>
              <a:t>еще не подросток  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b="1" dirty="0"/>
              <a:t>( находится как бы в подвешенном состоянии).</a:t>
            </a:r>
          </a:p>
          <a:p>
            <a:r>
              <a:rPr lang="ru-RU" sz="2000" b="1" dirty="0"/>
              <a:t>2) Неудовлетворенные в </a:t>
            </a:r>
          </a:p>
          <a:p>
            <a:r>
              <a:rPr lang="ru-RU" sz="2000" b="1" dirty="0"/>
              <a:t>реальной жизни желания  могут исполняться в мире </a:t>
            </a:r>
            <a:r>
              <a:rPr lang="ru-RU" sz="2000" b="1" dirty="0" smtClean="0"/>
              <a:t>фантазий</a:t>
            </a:r>
            <a:endParaRPr lang="en-US" sz="2000" b="1" dirty="0" smtClean="0"/>
          </a:p>
          <a:p>
            <a:r>
              <a:rPr lang="ru-RU" sz="2000" b="1" dirty="0" smtClean="0"/>
              <a:t>(</a:t>
            </a:r>
            <a:r>
              <a:rPr lang="ru-RU" sz="2000" b="1" dirty="0"/>
              <a:t>в виртуальном мире)</a:t>
            </a:r>
          </a:p>
          <a:p>
            <a:r>
              <a:rPr lang="ru-RU" sz="2000" b="1" dirty="0"/>
              <a:t>3) Копирование поведения взрослых(стремление к взрослой жизни</a:t>
            </a:r>
            <a:r>
              <a:rPr lang="ru-RU" sz="2000" b="1" dirty="0" smtClean="0"/>
              <a:t>).</a:t>
            </a:r>
          </a:p>
          <a:p>
            <a:r>
              <a:rPr lang="ru-RU" sz="2000" b="1" dirty="0" smtClean="0"/>
              <a:t>4)Развитие воображения (фантазии, вымыслы</a:t>
            </a:r>
            <a:r>
              <a:rPr lang="en-US" sz="2000" b="1" dirty="0"/>
              <a:t> .</a:t>
            </a:r>
            <a:r>
              <a:rPr lang="ru-RU" sz="2000" b="1" dirty="0" smtClean="0"/>
              <a:t>.</a:t>
            </a:r>
            <a:r>
              <a:rPr lang="ru-RU" sz="2000" b="1" dirty="0" err="1" smtClean="0"/>
              <a:t>т.е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r>
              <a:rPr lang="ru-RU" b="1" dirty="0" smtClean="0"/>
              <a:t>5) Устойчивость первого впечатления.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031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1. </a:t>
            </a:r>
            <a:r>
              <a:rPr lang="ru-RU" sz="6600" b="1" dirty="0">
                <a:solidFill>
                  <a:srgbClr val="FF0000"/>
                </a:solidFill>
              </a:rPr>
              <a:t>Кейс </a:t>
            </a:r>
            <a:r>
              <a:rPr lang="ru-RU" sz="6600" b="1" dirty="0" smtClean="0">
                <a:solidFill>
                  <a:srgbClr val="FF0000"/>
                </a:solidFill>
              </a:rPr>
              <a:t>10-12 </a:t>
            </a:r>
            <a:r>
              <a:rPr lang="ru-RU" sz="6600" b="1" dirty="0">
                <a:solidFill>
                  <a:srgbClr val="FF0000"/>
                </a:solidFill>
              </a:rPr>
              <a:t>лет.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680806"/>
              </p:ext>
            </p:extLst>
          </p:nvPr>
        </p:nvGraphicFramePr>
        <p:xfrm>
          <a:off x="457200" y="1600200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Потребности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 время перестройки всей социальной ситуации развития ребенка возникает </a:t>
                      </a:r>
                      <a:r>
                        <a:rPr lang="ru-RU" sz="1600" b="1" i="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«ориентировка на себя»</a:t>
                      </a:r>
                      <a:r>
                        <a:rPr lang="ru-RU" sz="16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свои качества, умения, как основное условие решения разного рода задач. Поведение детей не просто теряет непосредственный характер, но носит стремление к взрослости. Общение со сверстниками начинает определять многие стороны личностного развития. 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Возможности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Отрицательное отношение к школе в целом и к обязанности ее посещения, не желание выполнять учебные обязанности, конфликты с учителями. Чем менее успешным оказывается ребенок в учебной деятельности, тем тягостней она им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воспринимается. </a:t>
                      </a:r>
                      <a:endParaRPr lang="en-US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Основным содержанием является рефлексивный</a:t>
                      </a:r>
                      <a:endParaRPr lang="en-US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«оборот на себя».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Риски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Все</a:t>
                      </a:r>
                      <a:r>
                        <a:rPr lang="ru-RU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впитывает из окружения.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Копирует взрослых</a:t>
                      </a:r>
                      <a:r>
                        <a:rPr lang="ru-RU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Сигареты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89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Психологические особенности детей </a:t>
            </a:r>
            <a:r>
              <a:rPr lang="ru-RU" sz="2800" dirty="0" smtClean="0"/>
              <a:t>13- 17  </a:t>
            </a:r>
            <a:r>
              <a:rPr lang="ru-RU" sz="2800" dirty="0"/>
              <a:t>лет.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856" cy="46910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       Достижение половой зрелости (развитие девочек опережает развитие мальчиком на 2 года  и  девочки  интересуются мальчиками раньше).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Беспокойство о внешности.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Высокая социальная активность особенно в группе (класс,семья,команда..</a:t>
            </a:r>
            <a:r>
              <a:rPr lang="ru-RU" sz="1600" b="1" dirty="0" err="1" smtClean="0">
                <a:latin typeface="Bahnschrift SemiBold" panose="020B0502040204020203" pitchFamily="34" charset="0"/>
              </a:rPr>
              <a:t>т.е</a:t>
            </a:r>
            <a:r>
              <a:rPr lang="ru-RU" sz="1600" b="1" dirty="0" smtClean="0">
                <a:latin typeface="Bahnschrift SemiBold" panose="020B0502040204020203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Появление лидерских качеств.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Высокая ранимость и тревожность.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Подвергают  сомнению авторитет взрослого.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Потребности в общении «на равных» </a:t>
            </a:r>
            <a:endParaRPr lang="en-US" sz="1600" b="1" dirty="0" smtClean="0">
              <a:latin typeface="Bahnschrift SemiBold" panose="020B0502040204020203" pitchFamily="34" charset="0"/>
            </a:endParaRPr>
          </a:p>
          <a:p>
            <a:r>
              <a:rPr lang="ru-RU" sz="1600" b="1" dirty="0" smtClean="0">
                <a:latin typeface="Bahnschrift SemiBold" panose="020B0502040204020203" pitchFamily="34" charset="0"/>
              </a:rPr>
              <a:t> (15-17 лет).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Потребность   в принятии себя в среде сверстников.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Время выбора профессии.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Bahnschrift SemiBold" panose="020B0502040204020203" pitchFamily="34" charset="0"/>
              </a:rPr>
              <a:t>Опыт первой любви.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26236" cy="3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7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1. </a:t>
            </a:r>
            <a:r>
              <a:rPr lang="ru-RU" sz="6600" b="1" dirty="0">
                <a:solidFill>
                  <a:srgbClr val="FF0000"/>
                </a:solidFill>
              </a:rPr>
              <a:t>Кейс </a:t>
            </a:r>
            <a:r>
              <a:rPr lang="ru-RU" sz="6600" b="1" dirty="0" smtClean="0">
                <a:solidFill>
                  <a:srgbClr val="FF0000"/>
                </a:solidFill>
              </a:rPr>
              <a:t>13-17 </a:t>
            </a:r>
            <a:r>
              <a:rPr lang="ru-RU" sz="6600" b="1" dirty="0">
                <a:solidFill>
                  <a:srgbClr val="FF0000"/>
                </a:solidFill>
              </a:rPr>
              <a:t>лет.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444615"/>
              </p:ext>
            </p:extLst>
          </p:nvPr>
        </p:nvGraphicFramePr>
        <p:xfrm>
          <a:off x="323529" y="1556792"/>
          <a:ext cx="858964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3"/>
                <a:gridCol w="2808312"/>
                <a:gridCol w="34050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Потребности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Перехода к юности связан с проблемой становления человека как субъекта собственного развития. Если кризис разрешается благополучно, то в конце переходного периода самоопределение у подростка характеризуется не только пониманием себя самого, своих возможностей, стремлений, но и пониманием своего места в человеческом обществе и своего назначения в жизни.</a:t>
                      </a:r>
                    </a:p>
                    <a:p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Возможности</a:t>
                      </a:r>
                    </a:p>
                    <a:p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«Личностный миф»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– это вера в уникальность собственных чувств, страданий, любви, ненависти, стыда, основанная на сосредоточенности на собственных переживаниях. Происходит постепенный переход от оценки заимствованной у взрослых к самооценке, возникает стремление к самовыражению, самоутверждению, самореализации, самовоспитанию.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Риски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Первый опыт: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Первые</a:t>
                      </a:r>
                      <a:r>
                        <a:rPr lang="ru-RU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пробы ПАВ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Алкоголь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Сигареты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Интернет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Наркотическая</a:t>
                      </a:r>
                      <a:r>
                        <a:rPr lang="ru-RU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зависимость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62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005"/>
            <a:ext cx="8604956" cy="61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2773412" cy="228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2342042" cy="162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4842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1"/>
            <a:ext cx="2557249" cy="18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3" y="2079288"/>
            <a:ext cx="2156991" cy="243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37" y="261895"/>
            <a:ext cx="1062512" cy="16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755576" y="4653136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31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587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Тема: «Свой мир мы строим сами.»</vt:lpstr>
      <vt:lpstr>Три возрастных кейса.</vt:lpstr>
      <vt:lpstr> </vt:lpstr>
      <vt:lpstr>1. Кейс 9-10 лет.</vt:lpstr>
      <vt:lpstr>Психологические особенности детей 10- 12  лет.  </vt:lpstr>
      <vt:lpstr>1. Кейс 10-12 лет.</vt:lpstr>
      <vt:lpstr>Психологические особенности детей 13- 17  лет. </vt:lpstr>
      <vt:lpstr>1. Кейс 13-17 лет.</vt:lpstr>
      <vt:lpstr>Презентация PowerPoint</vt:lpstr>
      <vt:lpstr>Формирования системы отношений. «Свой мир мы строим сами.»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79275</dc:creator>
  <cp:lastModifiedBy>79275120035</cp:lastModifiedBy>
  <cp:revision>32</cp:revision>
  <dcterms:created xsi:type="dcterms:W3CDTF">2020-09-07T14:56:50Z</dcterms:created>
  <dcterms:modified xsi:type="dcterms:W3CDTF">2020-09-09T12:27:20Z</dcterms:modified>
</cp:coreProperties>
</file>