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67" r:id="rId3"/>
    <p:sldId id="273" r:id="rId4"/>
    <p:sldId id="268" r:id="rId5"/>
    <p:sldId id="269" r:id="rId6"/>
    <p:sldId id="271" r:id="rId7"/>
    <p:sldId id="266" r:id="rId8"/>
    <p:sldId id="276" r:id="rId9"/>
    <p:sldId id="256" r:id="rId10"/>
    <p:sldId id="257" r:id="rId11"/>
    <p:sldId id="258" r:id="rId12"/>
    <p:sldId id="259" r:id="rId13"/>
    <p:sldId id="260" r:id="rId14"/>
    <p:sldId id="272" r:id="rId15"/>
    <p:sldId id="261" r:id="rId16"/>
    <p:sldId id="262" r:id="rId17"/>
    <p:sldId id="263" r:id="rId18"/>
    <p:sldId id="264" r:id="rId19"/>
    <p:sldId id="265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7708D0-2830-4470-8147-913C920417F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8B4732-ACC7-4FF3-81C8-AC5C41A2B0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676875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556792"/>
            <a:ext cx="3765104" cy="2520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95406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Мотивация. </a:t>
            </a:r>
            <a:r>
              <a:rPr lang="ru-RU" sz="3600" dirty="0" smtClean="0"/>
              <a:t>Именно она во многом определяет, какую профессию выбирают школьники. Нужно понять, что для ребёнка важнее — самореализация, престижность профессии, высокий доход, перспективность развития, популярность и так далее.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7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258816" cy="57935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 smtClean="0"/>
              <a:t>Образ жизни</a:t>
            </a:r>
            <a:r>
              <a:rPr lang="ru-RU" sz="3400" dirty="0" smtClean="0"/>
              <a:t>, продиктованный будущей профессией. Здесь необходимо учитывать график, в котором ребёнку предстоит работать — некоторые профессии подразумевают удалённый или гибкий график работы, в других же присутствие в офисе и строгий график являются обязательными. Кроме того, есть профессии, которые подразумевают переезд в другой регион или активные перемещения (например, нефтедобыча, мореходство, пилотирование самолёта).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56746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104456" cy="524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3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8640"/>
            <a:ext cx="4618856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98776" cy="617869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Готовность к развитию в профессии</a:t>
            </a:r>
            <a:r>
              <a:rPr lang="ru-RU" sz="2400" dirty="0" smtClean="0"/>
              <a:t>. При выборе будущей профессии ребёнку важно понимать, готов ли он развиваться в ней в течение ближайших нескольких лет. Специалисты, которые постоянно повышают квалификацию и расширяют компетенции, всегда больше востребованы на рынке труда.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58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Знакомство с профессией</a:t>
            </a:r>
            <a:r>
              <a:rPr lang="ru-RU" dirty="0" smtClean="0"/>
              <a:t>. По возможности помогите ребёнку лучше узнать профессию или ряд профессий, которые ему нравятся. Это можно сделать на специальных мастер-классах, днях открытых дверей или на встрече со специалистом в выбранной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7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3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Выбор профессии — ответственный шаг, от которого во многом зависит будущее ребёнка</a:t>
            </a:r>
            <a:r>
              <a:rPr lang="ru-RU" dirty="0" smtClean="0"/>
              <a:t>. Постарайтесь помочь ему сделать правильный выбор, чтобы он учился с удовольствием и воплотил свои лучшие качества в выбранной профессии.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на профориентацию — доступность.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8000" dirty="0" smtClean="0"/>
              <a:t>По характеру </a:t>
            </a:r>
            <a:r>
              <a:rPr lang="ru-RU" sz="8000" dirty="0" err="1" smtClean="0"/>
              <a:t>труда.Физический</a:t>
            </a:r>
            <a:r>
              <a:rPr lang="ru-RU" sz="8000" dirty="0" smtClean="0"/>
              <a:t> или умственный </a:t>
            </a:r>
            <a:r>
              <a:rPr lang="ru-RU" sz="8000" dirty="0" err="1" smtClean="0"/>
              <a:t>труд.Исполнительский</a:t>
            </a:r>
            <a:r>
              <a:rPr lang="ru-RU" sz="8000" dirty="0" smtClean="0"/>
              <a:t> или творческий </a:t>
            </a:r>
            <a:r>
              <a:rPr lang="ru-RU" sz="8000" dirty="0" err="1" smtClean="0"/>
              <a:t>характер.По</a:t>
            </a:r>
            <a:r>
              <a:rPr lang="ru-RU" sz="8000" dirty="0" smtClean="0"/>
              <a:t> уровню </a:t>
            </a:r>
            <a:r>
              <a:rPr lang="ru-RU" sz="8000" dirty="0" err="1" smtClean="0"/>
              <a:t>квалификации.Профессии</a:t>
            </a:r>
            <a:r>
              <a:rPr lang="ru-RU" sz="8000" dirty="0" smtClean="0"/>
              <a:t>, требующие высшего </a:t>
            </a:r>
            <a:r>
              <a:rPr lang="ru-RU" sz="8000" dirty="0" err="1" smtClean="0"/>
              <a:t>образования.Профессии</a:t>
            </a:r>
            <a:r>
              <a:rPr lang="ru-RU" sz="8000" dirty="0" smtClean="0"/>
              <a:t>, требующие среднего профессионального </a:t>
            </a:r>
            <a:r>
              <a:rPr lang="ru-RU" sz="8000" dirty="0" err="1" smtClean="0"/>
              <a:t>образования.Профессии</a:t>
            </a:r>
            <a:r>
              <a:rPr lang="ru-RU" sz="8000" dirty="0" smtClean="0"/>
              <a:t>, не требующие квалификации.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 сегодняшний день в мире насчитывается более</a:t>
            </a:r>
            <a:br>
              <a:rPr lang="ru-RU" sz="2400" dirty="0" smtClean="0"/>
            </a:br>
            <a:r>
              <a:rPr lang="ru-RU" sz="2400" dirty="0" smtClean="0"/>
              <a:t> 20 тыс. профессий и почти 40 тыс. специальностей, а количество узких специализаций подсчитать вообще очень сложно. Необходимо научиться ориентироваться в мире профессий. </a:t>
            </a:r>
            <a:br>
              <a:rPr lang="ru-RU" sz="2400" dirty="0" smtClean="0"/>
            </a:br>
            <a:r>
              <a:rPr lang="ru-RU" sz="2400" dirty="0" smtClean="0"/>
              <a:t>В основном они классифицируются следующим образом.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60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3300" b="1" dirty="0" smtClean="0"/>
          </a:p>
          <a:p>
            <a:r>
              <a:rPr lang="ru-RU" sz="3300" b="1" dirty="0" smtClean="0"/>
              <a:t>Человек</a:t>
            </a:r>
          </a:p>
          <a:p>
            <a:endParaRPr lang="ru-RU" sz="3300" b="1" dirty="0" smtClean="0"/>
          </a:p>
          <a:p>
            <a:r>
              <a:rPr lang="ru-RU" sz="3300" b="1" dirty="0" smtClean="0"/>
              <a:t>Техника</a:t>
            </a:r>
          </a:p>
          <a:p>
            <a:endParaRPr lang="ru-RU" sz="3300" b="1" dirty="0" smtClean="0"/>
          </a:p>
          <a:p>
            <a:r>
              <a:rPr lang="ru-RU" sz="3300" b="1" dirty="0" smtClean="0"/>
              <a:t>Знаковая система (информация)</a:t>
            </a:r>
          </a:p>
          <a:p>
            <a:endParaRPr lang="ru-RU" sz="3300" b="1" dirty="0" smtClean="0"/>
          </a:p>
          <a:p>
            <a:r>
              <a:rPr lang="ru-RU" sz="3300" b="1" dirty="0" smtClean="0"/>
              <a:t>Художественный образ.</a:t>
            </a:r>
          </a:p>
          <a:p>
            <a:endParaRPr lang="ru-RU" sz="3300" b="1" dirty="0" smtClean="0"/>
          </a:p>
          <a:p>
            <a:r>
              <a:rPr lang="ru-RU" sz="3300" b="1" dirty="0" smtClean="0"/>
              <a:t>Природа.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предмету и характеру труда: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Любая профессия требует, чтобы у человека присутствовали так называемые «профессионально важные качества».</a:t>
            </a:r>
          </a:p>
          <a:p>
            <a:pPr marL="0" indent="0">
              <a:buNone/>
            </a:pPr>
            <a:r>
              <a:rPr lang="ru-RU" dirty="0" smtClean="0"/>
              <a:t> Самое главное это познать себя. Ты наверняка часто задаешь себе вопросы: «Какой я?», «Кто я в этом мире?», «Зачем я живу?». Разобравшись в своих способностях, интересах и личностных чертах, ты приступаешь к выбору уже не профессии, а вуза или факультета.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5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очти все работодатели негативно оценивают такие качества молодых работников, как </a:t>
            </a:r>
            <a:r>
              <a:rPr lang="ru-RU" b="1" dirty="0" smtClean="0"/>
              <a:t>отсутствие навыков трудовой жизни </a:t>
            </a:r>
            <a:r>
              <a:rPr lang="ru-RU" dirty="0" smtClean="0"/>
              <a:t>и </a:t>
            </a:r>
            <a:r>
              <a:rPr lang="ru-RU" b="1" dirty="0" smtClean="0"/>
              <a:t>построения взаимоотношений в рабочей группе, неустойчивость поведения, излишняя эмоциональность.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выбрать будущую профессию.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2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859216" cy="4536504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roxima Nova"/>
              </a:rPr>
              <a:t>Можно смотреть научно-популярные и документальные фильмы, в которых рассказывают о профессиях. Или ходить на экскурсии на разные предприятия, расспрашивать сотрудников и знакомиться с оборудованием.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Proxima Nova"/>
              </a:rPr>
              <a:t>Ну и, конечно, играть. Игры в парикмахерскую, больницу или магазин — именно через них происходит первое знакомство с профессией.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Самый первый шаг к будущей профессии </a:t>
            </a:r>
            <a:r>
              <a:rPr lang="ru-RU" sz="3600" b="1" dirty="0" smtClean="0"/>
              <a:t>— это детские кружки и занятия: теннис, лепка или фортепиано. (1-4 класс)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4" y="260648"/>
            <a:ext cx="866780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0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dirty="0"/>
              <a:t>Ч</a:t>
            </a:r>
            <a:r>
              <a:rPr lang="ru-RU" sz="3600" dirty="0" smtClean="0"/>
              <a:t>то в процессе работы по профессиональному самоопределению необходимо формировать у подростков </a:t>
            </a:r>
            <a:r>
              <a:rPr lang="ru-RU" sz="3600" dirty="0" err="1" smtClean="0"/>
              <a:t>коммуникативность</a:t>
            </a:r>
            <a:r>
              <a:rPr lang="ru-RU" sz="3600" dirty="0" smtClean="0"/>
              <a:t>, дисциплинированность, эмоциональную устойчивость.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2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4059804"/>
            <a:ext cx="2808312" cy="238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В 5– 8 -м классах </a:t>
            </a:r>
            <a:r>
              <a:rPr lang="ru-RU" sz="3100" dirty="0" smtClean="0"/>
              <a:t>уже можно определить сферы профессиональных интересов ребёнка, его склонности и способности. Можно начать «от противного» — понять, что ребёнку точно не подойдёт. Например, вряд ли стоит подталкивать застенчивого подростка к профессии, которая требует много общаться с людьми, а неусидчивого сорванца — к кропотливой и неподвижной работе на одном месте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Proxima Nova"/>
              </a:rPr>
              <a:t>1. 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roxima Nova"/>
              </a:rPr>
              <a:t>Интересы соответствуют будущей профессии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roxima Nova"/>
              </a:rPr>
              <a:t>.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roxima Nova"/>
              </a:rPr>
              <a:t>Представления о профессии совпадают с реальностью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roxima Nova"/>
              </a:rPr>
              <a:t>. Для этого нужно пообщаться со специалистами из сферы или послушать интервью с ними, почитать статьи.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Proxima Nova"/>
              </a:rPr>
              <a:t>2.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roxima Nova"/>
              </a:rPr>
              <a:t>Есть понимание того, сколько получают специалисты в области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roxima Nova"/>
              </a:rPr>
              <a:t>. Но при этом величина зарплаты не является основной причиной выбора.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Proxima Nova"/>
              </a:rPr>
              <a:t>3.Есть список компаний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roxima Nova"/>
              </a:rPr>
              <a:t>, в которых хочется работать.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dirty="0">
                <a:solidFill>
                  <a:srgbClr val="000000"/>
                </a:solidFill>
                <a:latin typeface="Proxima Nova"/>
                <a:ea typeface="+mn-ea"/>
                <a:cs typeface="+mn-cs"/>
              </a:rPr>
              <a:t>К старшим </a:t>
            </a:r>
            <a:r>
              <a:rPr lang="ru-RU" sz="2500" dirty="0" smtClean="0">
                <a:solidFill>
                  <a:srgbClr val="000000"/>
                </a:solidFill>
                <a:latin typeface="Proxima Nova"/>
                <a:ea typeface="+mn-ea"/>
                <a:cs typeface="+mn-cs"/>
              </a:rPr>
              <a:t>классам(9-11класс) </a:t>
            </a:r>
            <a:r>
              <a:rPr lang="ru-RU" sz="2500" dirty="0">
                <a:solidFill>
                  <a:srgbClr val="000000"/>
                </a:solidFill>
                <a:latin typeface="Proxima Nova"/>
                <a:ea typeface="+mn-ea"/>
                <a:cs typeface="+mn-cs"/>
              </a:rPr>
              <a:t>большинство школьников уже примерно понимают, чем хотят заниматься.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1)Таланы и склонности ребенка.</a:t>
            </a:r>
          </a:p>
          <a:p>
            <a:pPr marL="0" indent="0">
              <a:buNone/>
            </a:pPr>
            <a:r>
              <a:rPr lang="ru-RU" sz="3600" b="1" dirty="0" smtClean="0"/>
              <a:t>2)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 Мотивация. </a:t>
            </a:r>
            <a:endParaRPr lang="ru-RU" sz="36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3)</a:t>
            </a:r>
            <a:r>
              <a:rPr lang="ru-RU" sz="3600" b="1" dirty="0">
                <a:solidFill>
                  <a:prstClr val="black"/>
                </a:solidFill>
              </a:rPr>
              <a:t> Образ </a:t>
            </a:r>
            <a:r>
              <a:rPr lang="ru-RU" sz="3600" b="1" dirty="0" smtClean="0">
                <a:solidFill>
                  <a:prstClr val="black"/>
                </a:solidFill>
              </a:rPr>
              <a:t>жизни</a:t>
            </a:r>
          </a:p>
          <a:p>
            <a:pPr marL="0" indent="0">
              <a:buNone/>
            </a:pPr>
            <a:r>
              <a:rPr lang="ru-RU" sz="3600" b="1" dirty="0" smtClean="0"/>
              <a:t>4)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 Готовность к развитию в </a:t>
            </a: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профессии.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5)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 Знакомство с профессией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. </a:t>
            </a:r>
            <a:endParaRPr lang="ru-RU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prstClr val="black"/>
                </a:solidFill>
                <a:ea typeface="+mj-ea"/>
                <a:cs typeface="+mj-cs"/>
              </a:rPr>
              <a:t>6)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Circe"/>
              </a:rPr>
              <a:t> Тесты на профориентацию — доступность.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Circe"/>
              </a:rPr>
              <a:t>7) Открытые уроки </a:t>
            </a:r>
            <a:r>
              <a:rPr lang="ru-RU" b="1" dirty="0" err="1">
                <a:solidFill>
                  <a:srgbClr val="000000"/>
                </a:solidFill>
                <a:latin typeface="Circe"/>
              </a:rPr>
              <a:t>Проектории</a:t>
            </a:r>
            <a:r>
              <a:rPr lang="ru-RU" b="1" dirty="0">
                <a:solidFill>
                  <a:srgbClr val="000000"/>
                </a:solidFill>
                <a:latin typeface="Circe"/>
              </a:rPr>
              <a:t>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школьнику выбрать будущую профессию: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18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5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08912" cy="58326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В этом вопросе необходим вдумчивый и основательный подход</a:t>
            </a:r>
            <a:r>
              <a:rPr lang="ru-RU" sz="3200" b="1" dirty="0" smtClean="0"/>
              <a:t>. Необходимо учитывать несколько ключевых факторов: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Таланты и склонности ребёнка</a:t>
            </a:r>
            <a:r>
              <a:rPr lang="ru-RU" sz="3200" dirty="0" smtClean="0"/>
              <a:t>. Если вы не хотите, чтобы ребёнок в будущем ходил на работу «для галочки», создайте для него среду, в которой он сможет раскрыть таланты, и помогите выбрать профессию, которая ему действительно интересна.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96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538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PowerPoint</vt:lpstr>
      <vt:lpstr>Самый первый шаг к будущей профессии — это детские кружки и занятия: теннис, лепка или фортепиано. (1-4 класс) </vt:lpstr>
      <vt:lpstr>Презентация PowerPoint</vt:lpstr>
      <vt:lpstr>В 5– 8 -м классах уже можно определить сферы профессиональных интересов ребёнка, его склонности и способности. Можно начать «от противного» — понять, что ребёнку точно не подойдёт. Например, вряд ли стоит подталкивать застенчивого подростка к профессии, которая требует много общаться с людьми, а неусидчивого сорванца — к кропотливой и неподвижной работе на одном месте.</vt:lpstr>
      <vt:lpstr>К старшим классам(9-11класс) большинство школьников уже примерно понимают, чем хотят заниматься.</vt:lpstr>
      <vt:lpstr>Презентация PowerPoint</vt:lpstr>
      <vt:lpstr>Как школьнику выбрать будущую профессию:</vt:lpstr>
      <vt:lpstr>Презентация PowerPoint</vt:lpstr>
      <vt:lpstr>  В этом вопросе необходим вдумчивый и основательный подход. Необходимо учитывать несколько ключевых факторов: Таланты и склонности ребёнка. Если вы не хотите, чтобы ребёнок в будущем ходил на работу «для галочки», создайте для него среду, в которой он сможет раскрыть таланты, и помогите выбрать профессию, которая ему действительно интересна. </vt:lpstr>
      <vt:lpstr>Мотивация. Именно она во многом определяет, какую профессию выбирают школьники. Нужно понять, что для ребёнка важнее — самореализация, престижность профессии, высокий доход, перспективность развития, популярность и так далее.  </vt:lpstr>
      <vt:lpstr>Презентация PowerPoint</vt:lpstr>
      <vt:lpstr>Готовность к развитию в профессии. При выборе будущей профессии ребёнку важно понимать, готов ли он развиваться в ней в течение ближайших нескольких лет. Специалисты, которые постоянно повышают квалификацию и расширяют компетенции, всегда больше востребованы на рынке труда. </vt:lpstr>
      <vt:lpstr>Знакомство с профессией. По возможности помогите ребёнку лучше узнать профессию или ряд профессий, которые ему нравятся. Это можно сделать на специальных мастер-классах, днях открытых дверей или на встрече со специалистом в выбранной области.</vt:lpstr>
      <vt:lpstr>Презентация PowerPoint</vt:lpstr>
      <vt:lpstr>Тест на профориентацию — доступность.</vt:lpstr>
      <vt:lpstr>На сегодняшний день в мире насчитывается более  20 тыс. профессий и почти 40 тыс. специальностей, а количество узких специализаций подсчитать вообще очень сложно. Необходимо научиться ориентироваться в мире профессий.  В основном они классифицируются следующим образом. </vt:lpstr>
      <vt:lpstr>По предмету и характеру труда: </vt:lpstr>
      <vt:lpstr>Презентация PowerPoint</vt:lpstr>
      <vt:lpstr>Как выбрать будущую профессию.</vt:lpstr>
      <vt:lpstr>Презентация PowerPoint</vt:lpstr>
      <vt:lpstr>Вывод.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школьнику выбрать будущую профессию:</dc:title>
  <dc:creator>79275120035</dc:creator>
  <cp:lastModifiedBy>79275120035</cp:lastModifiedBy>
  <cp:revision>7</cp:revision>
  <dcterms:created xsi:type="dcterms:W3CDTF">2021-03-23T06:04:07Z</dcterms:created>
  <dcterms:modified xsi:type="dcterms:W3CDTF">2021-03-23T07:18:28Z</dcterms:modified>
</cp:coreProperties>
</file>